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theme/themeOverride1.xml" ContentType="application/vnd.openxmlformats-officedocument.themeOverride+xml"/>
  <Override PartName="/ppt/charts/chart3.xml" ContentType="application/vnd.openxmlformats-officedocument.drawingml.chart+xml"/>
  <Override PartName="/ppt/theme/themeOverride2.xml" ContentType="application/vnd.openxmlformats-officedocument.themeOverride+xml"/>
  <Override PartName="/ppt/charts/chart4.xml" ContentType="application/vnd.openxmlformats-officedocument.drawingml.chart+xml"/>
  <Override PartName="/ppt/theme/themeOverride3.xml" ContentType="application/vnd.openxmlformats-officedocument.themeOverride+xml"/>
  <Override PartName="/ppt/charts/chart5.xml" ContentType="application/vnd.openxmlformats-officedocument.drawingml.chart+xml"/>
  <Override PartName="/ppt/theme/themeOverride4.xml" ContentType="application/vnd.openxmlformats-officedocument.themeOverride+xml"/>
  <Override PartName="/ppt/charts/chart6.xml" ContentType="application/vnd.openxmlformats-officedocument.drawingml.chart+xml"/>
  <Override PartName="/ppt/theme/themeOverride5.xml" ContentType="application/vnd.openxmlformats-officedocument.themeOverride+xml"/>
  <Override PartName="/ppt/charts/chart7.xml" ContentType="application/vnd.openxmlformats-officedocument.drawingml.chart+xml"/>
  <Override PartName="/ppt/theme/themeOverride6.xml" ContentType="application/vnd.openxmlformats-officedocument.themeOverride+xml"/>
  <Override PartName="/ppt/charts/chart8.xml" ContentType="application/vnd.openxmlformats-officedocument.drawingml.chart+xml"/>
  <Override PartName="/ppt/theme/themeOverride7.xml" ContentType="application/vnd.openxmlformats-officedocument.themeOverride+xml"/>
  <Override PartName="/ppt/charts/chart9.xml" ContentType="application/vnd.openxmlformats-officedocument.drawingml.chart+xml"/>
  <Override PartName="/ppt/theme/themeOverride8.xml" ContentType="application/vnd.openxmlformats-officedocument.themeOverride+xml"/>
  <Override PartName="/ppt/charts/chart10.xml" ContentType="application/vnd.openxmlformats-officedocument.drawingml.chart+xml"/>
  <Override PartName="/ppt/theme/themeOverride9.xml" ContentType="application/vnd.openxmlformats-officedocument.themeOverride+xml"/>
  <Override PartName="/ppt/charts/chart11.xml" ContentType="application/vnd.openxmlformats-officedocument.drawingml.chart+xml"/>
  <Override PartName="/ppt/theme/themeOverride10.xml" ContentType="application/vnd.openxmlformats-officedocument.themeOverride+xml"/>
  <Override PartName="/ppt/charts/chart12.xml" ContentType="application/vnd.openxmlformats-officedocument.drawingml.chart+xml"/>
  <Override PartName="/ppt/theme/themeOverride11.xml" ContentType="application/vnd.openxmlformats-officedocument.themeOverride+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theme/themeOverride12.xml" ContentType="application/vnd.openxmlformats-officedocument.themeOverride+xml"/>
  <Override PartName="/ppt/charts/chart21.xml" ContentType="application/vnd.openxmlformats-officedocument.drawingml.chart+xml"/>
  <Override PartName="/ppt/theme/themeOverride13.xml" ContentType="application/vnd.openxmlformats-officedocument.themeOverride+xml"/>
  <Override PartName="/ppt/charts/chart22.xml" ContentType="application/vnd.openxmlformats-officedocument.drawingml.chart+xml"/>
  <Override PartName="/ppt/theme/themeOverride14.xml" ContentType="application/vnd.openxmlformats-officedocument.themeOverride+xml"/>
  <Override PartName="/ppt/charts/chart23.xml" ContentType="application/vnd.openxmlformats-officedocument.drawingml.chart+xml"/>
  <Override PartName="/ppt/theme/themeOverride15.xml" ContentType="application/vnd.openxmlformats-officedocument.themeOverride+xml"/>
  <Override PartName="/ppt/notesSlides/notesSlide1.xml" ContentType="application/vnd.openxmlformats-officedocument.presentationml.notesSlide+xml"/>
  <Override PartName="/ppt/charts/chart24.xml" ContentType="application/vnd.openxmlformats-officedocument.drawingml.chart+xml"/>
  <Override PartName="/ppt/theme/themeOverride16.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6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314"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62" autoAdjust="0"/>
  </p:normalViewPr>
  <p:slideViewPr>
    <p:cSldViewPr>
      <p:cViewPr>
        <p:scale>
          <a:sx n="72" d="100"/>
          <a:sy n="72" d="100"/>
        </p:scale>
        <p:origin x="-1314" y="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s>
</file>

<file path=ppt/charts/_rels/chart1.xml.rels><?xml version="1.0" encoding="UTF-8" standalone="yes"?>
<Relationships xmlns="http://schemas.openxmlformats.org/package/2006/relationships"><Relationship Id="rId1" Type="http://schemas.openxmlformats.org/officeDocument/2006/relationships/oleObject" Target="Zeszyt1" TargetMode="External"/></Relationships>
</file>

<file path=ppt/charts/_rels/chart10.xml.rels><?xml version="1.0" encoding="UTF-8" standalone="yes"?>
<Relationships xmlns="http://schemas.openxmlformats.org/package/2006/relationships"><Relationship Id="rId2" Type="http://schemas.openxmlformats.org/officeDocument/2006/relationships/package" Target="../embeddings/Microsoft_Excel_Worksheet9.xlsx"/><Relationship Id="rId1" Type="http://schemas.openxmlformats.org/officeDocument/2006/relationships/themeOverride" Target="../theme/themeOverride9.xml"/></Relationships>
</file>

<file path=ppt/charts/_rels/chart11.xml.rels><?xml version="1.0" encoding="UTF-8" standalone="yes"?>
<Relationships xmlns="http://schemas.openxmlformats.org/package/2006/relationships"><Relationship Id="rId2" Type="http://schemas.openxmlformats.org/officeDocument/2006/relationships/package" Target="../embeddings/Microsoft_Excel_Worksheet10.xlsx"/><Relationship Id="rId1" Type="http://schemas.openxmlformats.org/officeDocument/2006/relationships/themeOverride" Target="../theme/themeOverride10.xml"/></Relationships>
</file>

<file path=ppt/charts/_rels/chart12.xml.rels><?xml version="1.0" encoding="UTF-8" standalone="yes"?>
<Relationships xmlns="http://schemas.openxmlformats.org/package/2006/relationships"><Relationship Id="rId2" Type="http://schemas.openxmlformats.org/officeDocument/2006/relationships/package" Target="../embeddings/Microsoft_Excel_Worksheet11.xlsx"/><Relationship Id="rId1" Type="http://schemas.openxmlformats.org/officeDocument/2006/relationships/themeOverride" Target="../theme/themeOverride11.xml"/></Relationships>
</file>

<file path=ppt/charts/_rels/chart13.xml.rels><?xml version="1.0" encoding="UTF-8" standalone="yes"?>
<Relationships xmlns="http://schemas.openxmlformats.org/package/2006/relationships"><Relationship Id="rId1" Type="http://schemas.openxmlformats.org/officeDocument/2006/relationships/oleObject" Target="Zeszyt1"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Zeszyt1"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Zeszyt1"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Zeszyt1"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Zeszyt1"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Zeszyt1"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Zeszyt1" TargetMode="Externa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0.xml.rels><?xml version="1.0" encoding="UTF-8" standalone="yes"?>
<Relationships xmlns="http://schemas.openxmlformats.org/package/2006/relationships"><Relationship Id="rId2" Type="http://schemas.openxmlformats.org/officeDocument/2006/relationships/package" Target="../embeddings/Microsoft_Excel_Worksheet12.xlsx"/><Relationship Id="rId1" Type="http://schemas.openxmlformats.org/officeDocument/2006/relationships/themeOverride" Target="../theme/themeOverride12.xml"/></Relationships>
</file>

<file path=ppt/charts/_rels/chart21.xml.rels><?xml version="1.0" encoding="UTF-8" standalone="yes"?>
<Relationships xmlns="http://schemas.openxmlformats.org/package/2006/relationships"><Relationship Id="rId2" Type="http://schemas.openxmlformats.org/officeDocument/2006/relationships/package" Target="../embeddings/Microsoft_Excel_Worksheet13.xlsx"/><Relationship Id="rId1" Type="http://schemas.openxmlformats.org/officeDocument/2006/relationships/themeOverride" Target="../theme/themeOverride13.xml"/></Relationships>
</file>

<file path=ppt/charts/_rels/chart22.xml.rels><?xml version="1.0" encoding="UTF-8" standalone="yes"?>
<Relationships xmlns="http://schemas.openxmlformats.org/package/2006/relationships"><Relationship Id="rId2" Type="http://schemas.openxmlformats.org/officeDocument/2006/relationships/package" Target="../embeddings/Microsoft_Excel_Worksheet14.xlsx"/><Relationship Id="rId1" Type="http://schemas.openxmlformats.org/officeDocument/2006/relationships/themeOverride" Target="../theme/themeOverride14.xml"/></Relationships>
</file>

<file path=ppt/charts/_rels/chart23.xml.rels><?xml version="1.0" encoding="UTF-8" standalone="yes"?>
<Relationships xmlns="http://schemas.openxmlformats.org/package/2006/relationships"><Relationship Id="rId2" Type="http://schemas.openxmlformats.org/officeDocument/2006/relationships/package" Target="../embeddings/Microsoft_Excel_Worksheet15.xlsx"/><Relationship Id="rId1" Type="http://schemas.openxmlformats.org/officeDocument/2006/relationships/themeOverride" Target="../theme/themeOverride15.xml"/></Relationships>
</file>

<file path=ppt/charts/_rels/chart24.xml.rels><?xml version="1.0" encoding="UTF-8" standalone="yes"?>
<Relationships xmlns="http://schemas.openxmlformats.org/package/2006/relationships"><Relationship Id="rId2" Type="http://schemas.openxmlformats.org/officeDocument/2006/relationships/package" Target="../embeddings/Microsoft_Excel_Worksheet16.xlsx"/><Relationship Id="rId1" Type="http://schemas.openxmlformats.org/officeDocument/2006/relationships/themeOverride" Target="../theme/themeOverride16.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3.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4.xml"/></Relationships>
</file>

<file path=ppt/charts/_rels/chart6.xml.rels><?xml version="1.0" encoding="UTF-8" standalone="yes"?>
<Relationships xmlns="http://schemas.openxmlformats.org/package/2006/relationships"><Relationship Id="rId2" Type="http://schemas.openxmlformats.org/officeDocument/2006/relationships/package" Target="../embeddings/Microsoft_Excel_Worksheet5.xlsx"/><Relationship Id="rId1" Type="http://schemas.openxmlformats.org/officeDocument/2006/relationships/themeOverride" Target="../theme/themeOverride5.xml"/></Relationships>
</file>

<file path=ppt/charts/_rels/chart7.xml.rels><?xml version="1.0" encoding="UTF-8" standalone="yes"?>
<Relationships xmlns="http://schemas.openxmlformats.org/package/2006/relationships"><Relationship Id="rId2" Type="http://schemas.openxmlformats.org/officeDocument/2006/relationships/package" Target="../embeddings/Microsoft_Excel_Worksheet6.xlsx"/><Relationship Id="rId1" Type="http://schemas.openxmlformats.org/officeDocument/2006/relationships/themeOverride" Target="../theme/themeOverride6.xml"/></Relationships>
</file>

<file path=ppt/charts/_rels/chart8.xml.rels><?xml version="1.0" encoding="UTF-8" standalone="yes"?>
<Relationships xmlns="http://schemas.openxmlformats.org/package/2006/relationships"><Relationship Id="rId2" Type="http://schemas.openxmlformats.org/officeDocument/2006/relationships/package" Target="../embeddings/Microsoft_Excel_Worksheet7.xlsx"/><Relationship Id="rId1" Type="http://schemas.openxmlformats.org/officeDocument/2006/relationships/themeOverride" Target="../theme/themeOverride7.xml"/></Relationships>
</file>

<file path=ppt/charts/_rels/chart9.xml.rels><?xml version="1.0" encoding="UTF-8" standalone="yes"?>
<Relationships xmlns="http://schemas.openxmlformats.org/package/2006/relationships"><Relationship Id="rId2" Type="http://schemas.openxmlformats.org/officeDocument/2006/relationships/package" Target="../embeddings/Microsoft_Excel_Worksheet8.xlsx"/><Relationship Id="rId1" Type="http://schemas.openxmlformats.org/officeDocument/2006/relationships/themeOverride" Target="../theme/themeOverride8.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v>Inne</c:v>
          </c:tx>
          <c:invertIfNegative val="0"/>
          <c:dLbls>
            <c:dLbl>
              <c:idx val="0"/>
              <c:layout>
                <c:manualLayout>
                  <c:x val="0"/>
                  <c:y val="5.8309037900874633E-2"/>
                </c:manualLayout>
              </c:layout>
              <c:showLegendKey val="0"/>
              <c:showVal val="1"/>
              <c:showCatName val="0"/>
              <c:showSerName val="0"/>
              <c:showPercent val="0"/>
              <c:showBubbleSize val="0"/>
            </c:dLbl>
            <c:showLegendKey val="0"/>
            <c:showVal val="1"/>
            <c:showCatName val="0"/>
            <c:showSerName val="0"/>
            <c:showPercent val="0"/>
            <c:showBubbleSize val="0"/>
            <c:showLeaderLines val="0"/>
          </c:dLbls>
          <c:val>
            <c:numRef>
              <c:f>Arkusz1!$B$9</c:f>
              <c:numCache>
                <c:formatCode>0%</c:formatCode>
                <c:ptCount val="1"/>
                <c:pt idx="0">
                  <c:v>0.04</c:v>
                </c:pt>
              </c:numCache>
            </c:numRef>
          </c:val>
        </c:ser>
        <c:ser>
          <c:idx val="1"/>
          <c:order val="1"/>
          <c:tx>
            <c:v>Praca z uczniem zdolnym</c:v>
          </c:tx>
          <c:invertIfNegative val="0"/>
          <c:dLbls>
            <c:dLbl>
              <c:idx val="0"/>
              <c:layout>
                <c:manualLayout>
                  <c:x val="2.3894862604539584E-3"/>
                  <c:y val="6.9970845481049565E-2"/>
                </c:manualLayout>
              </c:layout>
              <c:showLegendKey val="0"/>
              <c:showVal val="1"/>
              <c:showCatName val="0"/>
              <c:showSerName val="0"/>
              <c:showPercent val="0"/>
              <c:showBubbleSize val="0"/>
            </c:dLbl>
            <c:showLegendKey val="0"/>
            <c:showVal val="1"/>
            <c:showCatName val="0"/>
            <c:showSerName val="0"/>
            <c:showPercent val="0"/>
            <c:showBubbleSize val="0"/>
            <c:showLeaderLines val="0"/>
          </c:dLbls>
          <c:val>
            <c:numRef>
              <c:f>Arkusz1!$B$10</c:f>
              <c:numCache>
                <c:formatCode>0%</c:formatCode>
                <c:ptCount val="1"/>
                <c:pt idx="0">
                  <c:v>0.08</c:v>
                </c:pt>
              </c:numCache>
            </c:numRef>
          </c:val>
        </c:ser>
        <c:ser>
          <c:idx val="2"/>
          <c:order val="2"/>
          <c:tx>
            <c:v>Przygotowania do konkursów</c:v>
          </c:tx>
          <c:invertIfNegative val="0"/>
          <c:dLbls>
            <c:dLbl>
              <c:idx val="0"/>
              <c:layout>
                <c:manualLayout>
                  <c:x val="4.7789725209080045E-3"/>
                  <c:y val="6.9970845481049565E-2"/>
                </c:manualLayout>
              </c:layout>
              <c:showLegendKey val="0"/>
              <c:showVal val="1"/>
              <c:showCatName val="0"/>
              <c:showSerName val="0"/>
              <c:showPercent val="0"/>
              <c:showBubbleSize val="0"/>
            </c:dLbl>
            <c:showLegendKey val="0"/>
            <c:showVal val="1"/>
            <c:showCatName val="0"/>
            <c:showSerName val="0"/>
            <c:showPercent val="0"/>
            <c:showBubbleSize val="0"/>
            <c:showLeaderLines val="0"/>
          </c:dLbls>
          <c:val>
            <c:numRef>
              <c:f>Arkusz1!$B$11</c:f>
              <c:numCache>
                <c:formatCode>0%</c:formatCode>
                <c:ptCount val="1"/>
                <c:pt idx="0">
                  <c:v>0.2</c:v>
                </c:pt>
              </c:numCache>
            </c:numRef>
          </c:val>
        </c:ser>
        <c:ser>
          <c:idx val="3"/>
          <c:order val="3"/>
          <c:tx>
            <c:v>Uzupełnienie widzy uczniów (podstawa programowa)</c:v>
          </c:tx>
          <c:invertIfNegative val="0"/>
          <c:dLbls>
            <c:dLbl>
              <c:idx val="0"/>
              <c:layout>
                <c:manualLayout>
                  <c:x val="-4.3806742049101052E-17"/>
                  <c:y val="8.1632653061224483E-2"/>
                </c:manualLayout>
              </c:layout>
              <c:showLegendKey val="0"/>
              <c:showVal val="1"/>
              <c:showCatName val="0"/>
              <c:showSerName val="0"/>
              <c:showPercent val="0"/>
              <c:showBubbleSize val="0"/>
            </c:dLbl>
            <c:showLegendKey val="0"/>
            <c:showVal val="1"/>
            <c:showCatName val="0"/>
            <c:showSerName val="0"/>
            <c:showPercent val="0"/>
            <c:showBubbleSize val="0"/>
            <c:showLeaderLines val="0"/>
          </c:dLbls>
          <c:val>
            <c:numRef>
              <c:f>Arkusz1!$B$12</c:f>
              <c:numCache>
                <c:formatCode>0%</c:formatCode>
                <c:ptCount val="1"/>
                <c:pt idx="0">
                  <c:v>0.44</c:v>
                </c:pt>
              </c:numCache>
            </c:numRef>
          </c:val>
        </c:ser>
        <c:ser>
          <c:idx val="4"/>
          <c:order val="4"/>
          <c:tx>
            <c:v>Wyrównanie poziomu nauczania i umiejętności</c:v>
          </c:tx>
          <c:invertIfNegative val="0"/>
          <c:dLbls>
            <c:dLbl>
              <c:idx val="0"/>
              <c:layout>
                <c:manualLayout>
                  <c:x val="4.7789725209080045E-3"/>
                  <c:y val="9.3294460641399415E-2"/>
                </c:manualLayout>
              </c:layout>
              <c:showLegendKey val="0"/>
              <c:showVal val="1"/>
              <c:showCatName val="0"/>
              <c:showSerName val="0"/>
              <c:showPercent val="0"/>
              <c:showBubbleSize val="0"/>
            </c:dLbl>
            <c:showLegendKey val="0"/>
            <c:showVal val="1"/>
            <c:showCatName val="0"/>
            <c:showSerName val="0"/>
            <c:showPercent val="0"/>
            <c:showBubbleSize val="0"/>
            <c:showLeaderLines val="0"/>
          </c:dLbls>
          <c:val>
            <c:numRef>
              <c:f>Arkusz1!$B$13</c:f>
              <c:numCache>
                <c:formatCode>0%</c:formatCode>
                <c:ptCount val="1"/>
                <c:pt idx="0">
                  <c:v>0.48</c:v>
                </c:pt>
              </c:numCache>
            </c:numRef>
          </c:val>
        </c:ser>
        <c:ser>
          <c:idx val="5"/>
          <c:order val="5"/>
          <c:tx>
            <c:v>Praca z uczniem słabym</c:v>
          </c:tx>
          <c:invertIfNegative val="0"/>
          <c:dLbls>
            <c:dLbl>
              <c:idx val="0"/>
              <c:layout>
                <c:manualLayout>
                  <c:x val="7.1684587813619196E-3"/>
                  <c:y val="8.9407191448007781E-2"/>
                </c:manualLayout>
              </c:layout>
              <c:showLegendKey val="0"/>
              <c:showVal val="1"/>
              <c:showCatName val="0"/>
              <c:showSerName val="0"/>
              <c:showPercent val="0"/>
              <c:showBubbleSize val="0"/>
            </c:dLbl>
            <c:showLegendKey val="0"/>
            <c:showVal val="1"/>
            <c:showCatName val="0"/>
            <c:showSerName val="0"/>
            <c:showPercent val="0"/>
            <c:showBubbleSize val="0"/>
            <c:showLeaderLines val="0"/>
          </c:dLbls>
          <c:val>
            <c:numRef>
              <c:f>Arkusz1!$B$14</c:f>
              <c:numCache>
                <c:formatCode>0%</c:formatCode>
                <c:ptCount val="1"/>
                <c:pt idx="0">
                  <c:v>0.52</c:v>
                </c:pt>
              </c:numCache>
            </c:numRef>
          </c:val>
        </c:ser>
        <c:dLbls>
          <c:showLegendKey val="0"/>
          <c:showVal val="0"/>
          <c:showCatName val="0"/>
          <c:showSerName val="0"/>
          <c:showPercent val="0"/>
          <c:showBubbleSize val="0"/>
        </c:dLbls>
        <c:gapWidth val="150"/>
        <c:shape val="box"/>
        <c:axId val="174552064"/>
        <c:axId val="156724608"/>
        <c:axId val="0"/>
      </c:bar3DChart>
      <c:catAx>
        <c:axId val="174552064"/>
        <c:scaling>
          <c:orientation val="minMax"/>
        </c:scaling>
        <c:delete val="1"/>
        <c:axPos val="b"/>
        <c:majorTickMark val="out"/>
        <c:minorTickMark val="none"/>
        <c:tickLblPos val="nextTo"/>
        <c:crossAx val="156724608"/>
        <c:crosses val="autoZero"/>
        <c:auto val="1"/>
        <c:lblAlgn val="ctr"/>
        <c:lblOffset val="100"/>
        <c:noMultiLvlLbl val="0"/>
      </c:catAx>
      <c:valAx>
        <c:axId val="156724608"/>
        <c:scaling>
          <c:orientation val="minMax"/>
        </c:scaling>
        <c:delete val="0"/>
        <c:axPos val="l"/>
        <c:majorGridlines/>
        <c:numFmt formatCode="0%" sourceLinked="1"/>
        <c:majorTickMark val="out"/>
        <c:minorTickMark val="none"/>
        <c:tickLblPos val="nextTo"/>
        <c:crossAx val="174552064"/>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84"/>
      <c:hPercent val="86"/>
      <c:rotY val="44"/>
      <c:depthPercent val="100"/>
      <c:rAngAx val="1"/>
    </c:view3D>
    <c:floor>
      <c:thickness val="0"/>
      <c:spPr>
        <a:solidFill>
          <a:srgbClr val="C0C0C0"/>
        </a:solidFill>
        <a:ln w="3175">
          <a:solidFill>
            <a:srgbClr val="000000"/>
          </a:solidFill>
          <a:prstDash val="solid"/>
        </a:ln>
      </c:spPr>
    </c:floor>
    <c:sideWall>
      <c:thickness val="0"/>
      <c:spPr>
        <a:solidFill>
          <a:srgbClr val="C0C0C0"/>
        </a:solidFill>
        <a:ln w="12700">
          <a:solidFill>
            <a:srgbClr val="808080"/>
          </a:solidFill>
          <a:prstDash val="solid"/>
        </a:ln>
      </c:spPr>
    </c:sideWall>
    <c:backWall>
      <c:thickness val="0"/>
      <c:spPr>
        <a:solidFill>
          <a:srgbClr val="C0C0C0"/>
        </a:solidFill>
        <a:ln w="12700">
          <a:solidFill>
            <a:srgbClr val="808080"/>
          </a:solidFill>
          <a:prstDash val="solid"/>
        </a:ln>
      </c:spPr>
    </c:backWall>
    <c:plotArea>
      <c:layout>
        <c:manualLayout>
          <c:layoutTarget val="inner"/>
          <c:xMode val="edge"/>
          <c:yMode val="edge"/>
          <c:x val="6.840390879478829E-2"/>
          <c:y val="2.8818443804034581E-2"/>
          <c:w val="0.5684039087947883"/>
          <c:h val="0.8242074927953893"/>
        </c:manualLayout>
      </c:layout>
      <c:bar3DChart>
        <c:barDir val="col"/>
        <c:grouping val="clustered"/>
        <c:varyColors val="0"/>
        <c:ser>
          <c:idx val="0"/>
          <c:order val="0"/>
          <c:tx>
            <c:strRef>
              <c:f>Sheet1!$A$2</c:f>
              <c:strCache>
                <c:ptCount val="1"/>
                <c:pt idx="0">
                  <c:v>słabe zainteresowanie uczniów udziałem w zajęciach</c:v>
                </c:pt>
              </c:strCache>
            </c:strRef>
          </c:tx>
          <c:spPr>
            <a:solidFill>
              <a:srgbClr val="9999FF"/>
            </a:solidFill>
            <a:ln w="12700">
              <a:solidFill>
                <a:srgbClr val="000000"/>
              </a:solidFill>
              <a:prstDash val="solid"/>
            </a:ln>
          </c:spPr>
          <c:invertIfNegative val="0"/>
          <c:cat>
            <c:numRef>
              <c:f>Sheet1!$B$1:$E$1</c:f>
              <c:numCache>
                <c:formatCode>0%</c:formatCode>
                <c:ptCount val="3"/>
                <c:pt idx="1">
                  <c:v>0.33300000000000007</c:v>
                </c:pt>
                <c:pt idx="2" formatCode="0.0%">
                  <c:v>0.66700000000000015</c:v>
                </c:pt>
              </c:numCache>
            </c:numRef>
          </c:cat>
          <c:val>
            <c:numRef>
              <c:f>Sheet1!$B$2:$E$2</c:f>
              <c:numCache>
                <c:formatCode>General</c:formatCode>
                <c:ptCount val="3"/>
                <c:pt idx="2">
                  <c:v>10</c:v>
                </c:pt>
              </c:numCache>
            </c:numRef>
          </c:val>
        </c:ser>
        <c:ser>
          <c:idx val="2"/>
          <c:order val="1"/>
          <c:tx>
            <c:strRef>
              <c:f>Sheet1!$A$4</c:f>
              <c:strCache>
                <c:ptCount val="1"/>
              </c:strCache>
            </c:strRef>
          </c:tx>
          <c:spPr>
            <a:solidFill>
              <a:srgbClr val="FFFF00"/>
            </a:solidFill>
            <a:ln w="12700">
              <a:solidFill>
                <a:srgbClr val="000000"/>
              </a:solidFill>
              <a:prstDash val="solid"/>
            </a:ln>
          </c:spPr>
          <c:invertIfNegative val="0"/>
          <c:cat>
            <c:numRef>
              <c:f>Sheet1!$B$1:$E$1</c:f>
              <c:numCache>
                <c:formatCode>0%</c:formatCode>
                <c:ptCount val="3"/>
                <c:pt idx="1">
                  <c:v>0.33300000000000007</c:v>
                </c:pt>
                <c:pt idx="2" formatCode="0.0%">
                  <c:v>0.66700000000000015</c:v>
                </c:pt>
              </c:numCache>
            </c:numRef>
          </c:cat>
          <c:val>
            <c:numRef>
              <c:f>Sheet1!$B$4:$E$4</c:f>
              <c:numCache>
                <c:formatCode>General</c:formatCode>
                <c:ptCount val="3"/>
              </c:numCache>
            </c:numRef>
          </c:val>
        </c:ser>
        <c:ser>
          <c:idx val="3"/>
          <c:order val="2"/>
          <c:tx>
            <c:strRef>
              <c:f>Sheet1!$A$5</c:f>
              <c:strCache>
                <c:ptCount val="1"/>
                <c:pt idx="0">
                  <c:v>inne</c:v>
                </c:pt>
              </c:strCache>
            </c:strRef>
          </c:tx>
          <c:spPr>
            <a:solidFill>
              <a:srgbClr val="CCFFFF"/>
            </a:solidFill>
            <a:ln w="12700">
              <a:solidFill>
                <a:srgbClr val="000000"/>
              </a:solidFill>
              <a:prstDash val="solid"/>
            </a:ln>
          </c:spPr>
          <c:invertIfNegative val="0"/>
          <c:cat>
            <c:numRef>
              <c:f>Sheet1!$B$1:$E$1</c:f>
              <c:numCache>
                <c:formatCode>0%</c:formatCode>
                <c:ptCount val="3"/>
                <c:pt idx="1">
                  <c:v>0.33300000000000007</c:v>
                </c:pt>
                <c:pt idx="2" formatCode="0.0%">
                  <c:v>0.66700000000000015</c:v>
                </c:pt>
              </c:numCache>
            </c:numRef>
          </c:cat>
          <c:val>
            <c:numRef>
              <c:f>Sheet1!$B$5:$E$5</c:f>
              <c:numCache>
                <c:formatCode>General</c:formatCode>
                <c:ptCount val="3"/>
                <c:pt idx="1">
                  <c:v>3</c:v>
                </c:pt>
              </c:numCache>
            </c:numRef>
          </c:val>
        </c:ser>
        <c:dLbls>
          <c:showLegendKey val="0"/>
          <c:showVal val="0"/>
          <c:showCatName val="0"/>
          <c:showSerName val="0"/>
          <c:showPercent val="0"/>
          <c:showBubbleSize val="0"/>
        </c:dLbls>
        <c:gapWidth val="150"/>
        <c:gapDepth val="0"/>
        <c:shape val="box"/>
        <c:axId val="44919296"/>
        <c:axId val="180947776"/>
        <c:axId val="0"/>
      </c:bar3DChart>
      <c:catAx>
        <c:axId val="44919296"/>
        <c:scaling>
          <c:orientation val="minMax"/>
        </c:scaling>
        <c:delete val="0"/>
        <c:axPos val="b"/>
        <c:numFmt formatCode="0%" sourceLinked="1"/>
        <c:majorTickMark val="out"/>
        <c:minorTickMark val="none"/>
        <c:tickLblPos val="low"/>
        <c:spPr>
          <a:ln w="3175">
            <a:solidFill>
              <a:srgbClr val="000000"/>
            </a:solidFill>
            <a:prstDash val="solid"/>
          </a:ln>
        </c:spPr>
        <c:txPr>
          <a:bodyPr rot="0" vert="horz"/>
          <a:lstStyle/>
          <a:p>
            <a:pPr>
              <a:defRPr sz="1525" b="1" i="0" u="none" strike="noStrike" baseline="0">
                <a:solidFill>
                  <a:srgbClr val="000000"/>
                </a:solidFill>
                <a:latin typeface="Arial"/>
                <a:ea typeface="Arial"/>
                <a:cs typeface="Arial"/>
              </a:defRPr>
            </a:pPr>
            <a:endParaRPr lang="pl-PL"/>
          </a:p>
        </c:txPr>
        <c:crossAx val="180947776"/>
        <c:crosses val="autoZero"/>
        <c:auto val="1"/>
        <c:lblAlgn val="ctr"/>
        <c:lblOffset val="100"/>
        <c:tickLblSkip val="1"/>
        <c:tickMarkSkip val="1"/>
        <c:noMultiLvlLbl val="0"/>
      </c:catAx>
      <c:valAx>
        <c:axId val="180947776"/>
        <c:scaling>
          <c:orientation val="minMax"/>
        </c:scaling>
        <c:delete val="0"/>
        <c:axPos val="l"/>
        <c:majorGridlines>
          <c:spPr>
            <a:ln w="3175">
              <a:solidFill>
                <a:srgbClr val="000000"/>
              </a:solidFill>
              <a:prstDash val="solid"/>
            </a:ln>
          </c:spPr>
        </c:majorGridlines>
        <c:numFmt formatCode="General" sourceLinked="1"/>
        <c:majorTickMark val="out"/>
        <c:minorTickMark val="none"/>
        <c:tickLblPos val="nextTo"/>
        <c:spPr>
          <a:ln w="3175">
            <a:solidFill>
              <a:srgbClr val="000000"/>
            </a:solidFill>
            <a:prstDash val="solid"/>
          </a:ln>
        </c:spPr>
        <c:txPr>
          <a:bodyPr rot="0" vert="horz"/>
          <a:lstStyle/>
          <a:p>
            <a:pPr>
              <a:defRPr sz="1525" b="1" i="0" u="none" strike="noStrike" baseline="0">
                <a:solidFill>
                  <a:srgbClr val="000000"/>
                </a:solidFill>
                <a:latin typeface="Arial"/>
                <a:ea typeface="Arial"/>
                <a:cs typeface="Arial"/>
              </a:defRPr>
            </a:pPr>
            <a:endParaRPr lang="pl-PL"/>
          </a:p>
        </c:txPr>
        <c:crossAx val="44919296"/>
        <c:crosses val="autoZero"/>
        <c:crossBetween val="between"/>
      </c:valAx>
      <c:spPr>
        <a:noFill/>
        <a:ln w="25400">
          <a:noFill/>
        </a:ln>
      </c:spPr>
    </c:plotArea>
    <c:legend>
      <c:legendPos val="r"/>
      <c:legendEntry>
        <c:idx val="0"/>
        <c:txPr>
          <a:bodyPr/>
          <a:lstStyle/>
          <a:p>
            <a:pPr>
              <a:defRPr sz="1010" b="1" i="0" u="none" strike="noStrike" baseline="0">
                <a:solidFill>
                  <a:srgbClr val="000000"/>
                </a:solidFill>
                <a:latin typeface="Arial"/>
                <a:ea typeface="Arial"/>
                <a:cs typeface="Arial"/>
              </a:defRPr>
            </a:pPr>
            <a:endParaRPr lang="pl-PL"/>
          </a:p>
        </c:txPr>
      </c:legendEntry>
      <c:legendEntry>
        <c:idx val="1"/>
        <c:delete val="1"/>
      </c:legendEntry>
      <c:legendEntry>
        <c:idx val="2"/>
        <c:txPr>
          <a:bodyPr/>
          <a:lstStyle/>
          <a:p>
            <a:pPr>
              <a:defRPr sz="1010" b="1" i="0" u="none" strike="noStrike" baseline="0">
                <a:solidFill>
                  <a:srgbClr val="000000"/>
                </a:solidFill>
                <a:latin typeface="Arial"/>
                <a:ea typeface="Arial"/>
                <a:cs typeface="Arial"/>
              </a:defRPr>
            </a:pPr>
            <a:endParaRPr lang="pl-PL"/>
          </a:p>
        </c:txPr>
      </c:legendEntry>
      <c:layout>
        <c:manualLayout>
          <c:xMode val="edge"/>
          <c:yMode val="edge"/>
          <c:x val="0.65472312703583091"/>
          <c:y val="0.10374639769452447"/>
          <c:w val="0.33713355048859922"/>
          <c:h val="0.75216138328530269"/>
        </c:manualLayout>
      </c:layout>
      <c:overlay val="0"/>
      <c:spPr>
        <a:noFill/>
        <a:ln w="3175">
          <a:solidFill>
            <a:srgbClr val="000000"/>
          </a:solidFill>
          <a:prstDash val="solid"/>
        </a:ln>
      </c:spPr>
      <c:txPr>
        <a:bodyPr/>
        <a:lstStyle/>
        <a:p>
          <a:pPr>
            <a:defRPr sz="1400" b="1" i="0" u="none" strike="noStrike" baseline="0">
              <a:solidFill>
                <a:srgbClr val="000000"/>
              </a:solidFill>
              <a:latin typeface="Arial"/>
              <a:ea typeface="Arial"/>
              <a:cs typeface="Arial"/>
            </a:defRPr>
          </a:pPr>
          <a:endParaRPr lang="pl-PL"/>
        </a:p>
      </c:txPr>
    </c:legend>
    <c:plotVisOnly val="1"/>
    <c:dispBlanksAs val="gap"/>
    <c:showDLblsOverMax val="0"/>
  </c:chart>
  <c:spPr>
    <a:noFill/>
    <a:ln>
      <a:noFill/>
    </a:ln>
  </c:spPr>
  <c:txPr>
    <a:bodyPr/>
    <a:lstStyle/>
    <a:p>
      <a:pPr>
        <a:defRPr sz="1525" b="1" i="0" u="none" strike="noStrike" baseline="0">
          <a:solidFill>
            <a:srgbClr val="000000"/>
          </a:solidFill>
          <a:latin typeface="Arial"/>
          <a:ea typeface="Arial"/>
          <a:cs typeface="Arial"/>
        </a:defRPr>
      </a:pPr>
      <a:endParaRPr lang="pl-PL"/>
    </a:p>
  </c:txPr>
  <c:externalData r:id="rId2">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40"/>
      <c:hPercent val="74"/>
      <c:rotY val="44"/>
      <c:depthPercent val="100"/>
      <c:rAngAx val="1"/>
    </c:view3D>
    <c:floor>
      <c:thickness val="0"/>
      <c:spPr>
        <a:solidFill>
          <a:srgbClr val="C0C0C0"/>
        </a:solidFill>
        <a:ln w="3175">
          <a:solidFill>
            <a:srgbClr val="000000"/>
          </a:solidFill>
          <a:prstDash val="solid"/>
        </a:ln>
      </c:spPr>
    </c:floor>
    <c:sideWall>
      <c:thickness val="0"/>
      <c:spPr>
        <a:solidFill>
          <a:srgbClr val="C0C0C0"/>
        </a:solidFill>
        <a:ln w="12700">
          <a:solidFill>
            <a:srgbClr val="808080"/>
          </a:solidFill>
          <a:prstDash val="solid"/>
        </a:ln>
      </c:spPr>
    </c:sideWall>
    <c:backWall>
      <c:thickness val="0"/>
      <c:spPr>
        <a:solidFill>
          <a:srgbClr val="C0C0C0"/>
        </a:solidFill>
        <a:ln w="12700">
          <a:solidFill>
            <a:srgbClr val="808080"/>
          </a:solidFill>
          <a:prstDash val="solid"/>
        </a:ln>
      </c:spPr>
    </c:backWall>
    <c:plotArea>
      <c:layout>
        <c:manualLayout>
          <c:layoutTarget val="inner"/>
          <c:xMode val="edge"/>
          <c:yMode val="edge"/>
          <c:x val="6.0260586319218268E-2"/>
          <c:y val="2.9220779220779234E-2"/>
          <c:w val="0.59283387622149863"/>
          <c:h val="0.83116883116883145"/>
        </c:manualLayout>
      </c:layout>
      <c:bar3DChart>
        <c:barDir val="col"/>
        <c:grouping val="clustered"/>
        <c:varyColors val="0"/>
        <c:ser>
          <c:idx val="5"/>
          <c:order val="0"/>
          <c:tx>
            <c:strRef>
              <c:f>Sheet1!$A$2</c:f>
              <c:strCache>
                <c:ptCount val="1"/>
                <c:pt idx="0">
                  <c:v>tak</c:v>
                </c:pt>
              </c:strCache>
            </c:strRef>
          </c:tx>
          <c:spPr>
            <a:solidFill>
              <a:srgbClr val="FF8080"/>
            </a:solidFill>
            <a:ln w="12699">
              <a:solidFill>
                <a:srgbClr val="000000"/>
              </a:solidFill>
              <a:prstDash val="solid"/>
            </a:ln>
          </c:spPr>
          <c:invertIfNegative val="0"/>
          <c:cat>
            <c:numRef>
              <c:f>Sheet1!$B$1:$D$1</c:f>
              <c:numCache>
                <c:formatCode>0%</c:formatCode>
                <c:ptCount val="2"/>
                <c:pt idx="0" formatCode="0.0%">
                  <c:v>0.23</c:v>
                </c:pt>
                <c:pt idx="1">
                  <c:v>0.77000000000000013</c:v>
                </c:pt>
              </c:numCache>
            </c:numRef>
          </c:cat>
          <c:val>
            <c:numRef>
              <c:f>Sheet1!$B$2:$D$2</c:f>
              <c:numCache>
                <c:formatCode>General</c:formatCode>
                <c:ptCount val="2"/>
                <c:pt idx="1">
                  <c:v>12</c:v>
                </c:pt>
              </c:numCache>
            </c:numRef>
          </c:val>
        </c:ser>
        <c:ser>
          <c:idx val="4"/>
          <c:order val="1"/>
          <c:tx>
            <c:strRef>
              <c:f>Sheet1!$A$7</c:f>
              <c:strCache>
                <c:ptCount val="1"/>
                <c:pt idx="0">
                  <c:v>nie</c:v>
                </c:pt>
              </c:strCache>
            </c:strRef>
          </c:tx>
          <c:spPr>
            <a:solidFill>
              <a:srgbClr val="FFFF00"/>
            </a:solidFill>
            <a:ln w="12699">
              <a:solidFill>
                <a:srgbClr val="000000"/>
              </a:solidFill>
              <a:prstDash val="solid"/>
            </a:ln>
          </c:spPr>
          <c:invertIfNegative val="0"/>
          <c:cat>
            <c:numRef>
              <c:f>Sheet1!$B$1:$D$1</c:f>
              <c:numCache>
                <c:formatCode>0%</c:formatCode>
                <c:ptCount val="2"/>
                <c:pt idx="0" formatCode="0.0%">
                  <c:v>0.23</c:v>
                </c:pt>
                <c:pt idx="1">
                  <c:v>0.77000000000000013</c:v>
                </c:pt>
              </c:numCache>
            </c:numRef>
          </c:cat>
          <c:val>
            <c:numRef>
              <c:f>Sheet1!$B$7:$D$7</c:f>
              <c:numCache>
                <c:formatCode>General</c:formatCode>
                <c:ptCount val="2"/>
                <c:pt idx="0">
                  <c:v>1</c:v>
                </c:pt>
              </c:numCache>
            </c:numRef>
          </c:val>
        </c:ser>
        <c:dLbls>
          <c:showLegendKey val="0"/>
          <c:showVal val="0"/>
          <c:showCatName val="0"/>
          <c:showSerName val="0"/>
          <c:showPercent val="0"/>
          <c:showBubbleSize val="0"/>
        </c:dLbls>
        <c:gapWidth val="150"/>
        <c:gapDepth val="0"/>
        <c:shape val="box"/>
        <c:axId val="126371840"/>
        <c:axId val="180950080"/>
        <c:axId val="0"/>
      </c:bar3DChart>
      <c:catAx>
        <c:axId val="126371840"/>
        <c:scaling>
          <c:orientation val="minMax"/>
        </c:scaling>
        <c:delete val="0"/>
        <c:axPos val="b"/>
        <c:numFmt formatCode="0.0%" sourceLinked="1"/>
        <c:majorTickMark val="out"/>
        <c:minorTickMark val="none"/>
        <c:tickLblPos val="low"/>
        <c:spPr>
          <a:ln w="3175">
            <a:solidFill>
              <a:srgbClr val="000000"/>
            </a:solidFill>
            <a:prstDash val="solid"/>
          </a:ln>
        </c:spPr>
        <c:txPr>
          <a:bodyPr rot="0" vert="horz"/>
          <a:lstStyle/>
          <a:p>
            <a:pPr>
              <a:defRPr sz="1200" b="1" i="0" u="none" strike="noStrike" baseline="0">
                <a:solidFill>
                  <a:srgbClr val="000000"/>
                </a:solidFill>
                <a:latin typeface="Arial"/>
                <a:ea typeface="Arial"/>
                <a:cs typeface="Arial"/>
              </a:defRPr>
            </a:pPr>
            <a:endParaRPr lang="pl-PL"/>
          </a:p>
        </c:txPr>
        <c:crossAx val="180950080"/>
        <c:crosses val="autoZero"/>
        <c:auto val="1"/>
        <c:lblAlgn val="ctr"/>
        <c:lblOffset val="100"/>
        <c:tickLblSkip val="1"/>
        <c:tickMarkSkip val="1"/>
        <c:noMultiLvlLbl val="0"/>
      </c:catAx>
      <c:valAx>
        <c:axId val="180950080"/>
        <c:scaling>
          <c:orientation val="minMax"/>
        </c:scaling>
        <c:delete val="0"/>
        <c:axPos val="l"/>
        <c:majorGridlines>
          <c:spPr>
            <a:ln w="3175">
              <a:solidFill>
                <a:srgbClr val="000000"/>
              </a:solidFill>
              <a:prstDash val="solid"/>
            </a:ln>
          </c:spPr>
        </c:majorGridlines>
        <c:numFmt formatCode="General" sourceLinked="1"/>
        <c:majorTickMark val="out"/>
        <c:minorTickMark val="none"/>
        <c:tickLblPos val="nextTo"/>
        <c:spPr>
          <a:ln w="3175">
            <a:solidFill>
              <a:srgbClr val="000000"/>
            </a:solidFill>
            <a:prstDash val="solid"/>
          </a:ln>
        </c:spPr>
        <c:txPr>
          <a:bodyPr rot="0" vert="horz"/>
          <a:lstStyle/>
          <a:p>
            <a:pPr>
              <a:defRPr sz="1200" b="1" i="0" u="none" strike="noStrike" baseline="0">
                <a:solidFill>
                  <a:srgbClr val="000000"/>
                </a:solidFill>
                <a:latin typeface="Arial"/>
                <a:ea typeface="Arial"/>
                <a:cs typeface="Arial"/>
              </a:defRPr>
            </a:pPr>
            <a:endParaRPr lang="pl-PL"/>
          </a:p>
        </c:txPr>
        <c:crossAx val="126371840"/>
        <c:crosses val="autoZero"/>
        <c:crossBetween val="between"/>
      </c:valAx>
      <c:spPr>
        <a:noFill/>
        <a:ln w="25399">
          <a:noFill/>
        </a:ln>
      </c:spPr>
    </c:plotArea>
    <c:legend>
      <c:legendPos val="r"/>
      <c:layout>
        <c:manualLayout>
          <c:xMode val="edge"/>
          <c:yMode val="edge"/>
          <c:x val="0.64495114006514664"/>
          <c:y val="6.4935064935064929E-2"/>
          <c:w val="0.33713355048859922"/>
          <c:h val="0.8474025974025976"/>
        </c:manualLayout>
      </c:layout>
      <c:overlay val="0"/>
      <c:spPr>
        <a:noFill/>
        <a:ln w="3175">
          <a:solidFill>
            <a:srgbClr val="000000"/>
          </a:solidFill>
          <a:prstDash val="solid"/>
        </a:ln>
      </c:spPr>
      <c:txPr>
        <a:bodyPr/>
        <a:lstStyle/>
        <a:p>
          <a:pPr>
            <a:defRPr sz="1010" b="1" i="0" u="none" strike="noStrike" baseline="0">
              <a:solidFill>
                <a:srgbClr val="000000"/>
              </a:solidFill>
              <a:latin typeface="Arial"/>
              <a:ea typeface="Arial"/>
              <a:cs typeface="Arial"/>
            </a:defRPr>
          </a:pPr>
          <a:endParaRPr lang="pl-PL"/>
        </a:p>
      </c:txPr>
    </c:legend>
    <c:plotVisOnly val="1"/>
    <c:dispBlanksAs val="gap"/>
    <c:showDLblsOverMax val="0"/>
  </c:chart>
  <c:spPr>
    <a:noFill/>
    <a:ln>
      <a:noFill/>
    </a:ln>
  </c:spPr>
  <c:txPr>
    <a:bodyPr/>
    <a:lstStyle/>
    <a:p>
      <a:pPr>
        <a:defRPr sz="1200" b="1" i="0" u="none" strike="noStrike" baseline="0">
          <a:solidFill>
            <a:srgbClr val="000000"/>
          </a:solidFill>
          <a:latin typeface="Arial"/>
          <a:ea typeface="Arial"/>
          <a:cs typeface="Arial"/>
        </a:defRPr>
      </a:pPr>
      <a:endParaRPr lang="pl-PL"/>
    </a:p>
  </c:txPr>
  <c:externalData r:id="rId2">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90"/>
      <c:hPercent val="69"/>
      <c:rotY val="41"/>
      <c:depthPercent val="100"/>
      <c:rAngAx val="1"/>
    </c:view3D>
    <c:floor>
      <c:thickness val="0"/>
      <c:spPr>
        <a:solidFill>
          <a:srgbClr val="C0C0C0"/>
        </a:solidFill>
        <a:ln w="3175">
          <a:solidFill>
            <a:srgbClr val="000000"/>
          </a:solidFill>
          <a:prstDash val="solid"/>
        </a:ln>
      </c:spPr>
    </c:floor>
    <c:sideWall>
      <c:thickness val="0"/>
      <c:spPr>
        <a:solidFill>
          <a:srgbClr val="C0C0C0"/>
        </a:solidFill>
        <a:ln w="12700">
          <a:solidFill>
            <a:srgbClr val="808080"/>
          </a:solidFill>
          <a:prstDash val="solid"/>
        </a:ln>
      </c:spPr>
    </c:sideWall>
    <c:backWall>
      <c:thickness val="0"/>
      <c:spPr>
        <a:solidFill>
          <a:srgbClr val="C0C0C0"/>
        </a:solidFill>
        <a:ln w="12700">
          <a:solidFill>
            <a:srgbClr val="808080"/>
          </a:solidFill>
          <a:prstDash val="solid"/>
        </a:ln>
      </c:spPr>
    </c:backWall>
    <c:plotArea>
      <c:layout>
        <c:manualLayout>
          <c:layoutTarget val="inner"/>
          <c:xMode val="edge"/>
          <c:yMode val="edge"/>
          <c:x val="0.19543973941368079"/>
          <c:y val="6.2322946175637411E-2"/>
          <c:w val="0.53745928338762217"/>
          <c:h val="0.6912181303116145"/>
        </c:manualLayout>
      </c:layout>
      <c:bar3DChart>
        <c:barDir val="col"/>
        <c:grouping val="clustered"/>
        <c:varyColors val="0"/>
        <c:ser>
          <c:idx val="5"/>
          <c:order val="0"/>
          <c:tx>
            <c:strRef>
              <c:f>Sheet1!$A$2</c:f>
              <c:strCache>
                <c:ptCount val="1"/>
                <c:pt idx="0">
                  <c:v>10-15 uczniów</c:v>
                </c:pt>
              </c:strCache>
            </c:strRef>
          </c:tx>
          <c:spPr>
            <a:solidFill>
              <a:srgbClr val="FFFF00"/>
            </a:solidFill>
            <a:ln w="12700">
              <a:solidFill>
                <a:srgbClr val="000000"/>
              </a:solidFill>
              <a:prstDash val="solid"/>
            </a:ln>
          </c:spPr>
          <c:invertIfNegative val="0"/>
          <c:dLbls>
            <c:spPr>
              <a:noFill/>
              <a:ln w="25399">
                <a:noFill/>
              </a:ln>
            </c:spPr>
            <c:txPr>
              <a:bodyPr/>
              <a:lstStyle/>
              <a:p>
                <a:pPr>
                  <a:defRPr sz="1450" b="1" i="0" u="none" strike="noStrike" baseline="0">
                    <a:solidFill>
                      <a:srgbClr val="000000"/>
                    </a:solidFill>
                    <a:latin typeface="Arial"/>
                    <a:ea typeface="Arial"/>
                    <a:cs typeface="Arial"/>
                  </a:defRPr>
                </a:pPr>
                <a:endParaRPr lang="pl-PL"/>
              </a:p>
            </c:txPr>
            <c:showLegendKey val="0"/>
            <c:showVal val="1"/>
            <c:showCatName val="0"/>
            <c:showSerName val="0"/>
            <c:showPercent val="0"/>
            <c:showBubbleSize val="0"/>
            <c:showLeaderLines val="0"/>
          </c:dLbls>
          <c:cat>
            <c:strRef>
              <c:f>Sheet1!$B$1:$D$1</c:f>
              <c:strCache>
                <c:ptCount val="3"/>
                <c:pt idx="0">
                  <c:v>15. do 20. i ponad 20.</c:v>
                </c:pt>
                <c:pt idx="1">
                  <c:v>5do10 1do5</c:v>
                </c:pt>
                <c:pt idx="2">
                  <c:v>10 do 15</c:v>
                </c:pt>
              </c:strCache>
            </c:strRef>
          </c:cat>
          <c:val>
            <c:numRef>
              <c:f>Sheet1!$B$2:$D$2</c:f>
              <c:numCache>
                <c:formatCode>General</c:formatCode>
                <c:ptCount val="3"/>
                <c:pt idx="2">
                  <c:v>13</c:v>
                </c:pt>
              </c:numCache>
            </c:numRef>
          </c:val>
        </c:ser>
        <c:ser>
          <c:idx val="3"/>
          <c:order val="1"/>
          <c:tx>
            <c:strRef>
              <c:f>Sheet1!$A$3</c:f>
              <c:strCache>
                <c:ptCount val="1"/>
                <c:pt idx="0">
                  <c:v>5-10 uczniów</c:v>
                </c:pt>
              </c:strCache>
            </c:strRef>
          </c:tx>
          <c:spPr>
            <a:solidFill>
              <a:srgbClr val="00FFFF"/>
            </a:solidFill>
            <a:ln w="12700">
              <a:solidFill>
                <a:srgbClr val="000000"/>
              </a:solidFill>
              <a:prstDash val="solid"/>
            </a:ln>
          </c:spPr>
          <c:invertIfNegative val="0"/>
          <c:dLbls>
            <c:spPr>
              <a:noFill/>
              <a:ln w="25399">
                <a:noFill/>
              </a:ln>
            </c:spPr>
            <c:txPr>
              <a:bodyPr/>
              <a:lstStyle/>
              <a:p>
                <a:pPr>
                  <a:defRPr sz="1450" b="1" i="0" u="none" strike="noStrike" baseline="0">
                    <a:solidFill>
                      <a:srgbClr val="000000"/>
                    </a:solidFill>
                    <a:latin typeface="Arial"/>
                    <a:ea typeface="Arial"/>
                    <a:cs typeface="Arial"/>
                  </a:defRPr>
                </a:pPr>
                <a:endParaRPr lang="pl-PL"/>
              </a:p>
            </c:txPr>
            <c:showLegendKey val="0"/>
            <c:showVal val="1"/>
            <c:showCatName val="0"/>
            <c:showSerName val="0"/>
            <c:showPercent val="0"/>
            <c:showBubbleSize val="0"/>
            <c:showLeaderLines val="0"/>
          </c:dLbls>
          <c:cat>
            <c:strRef>
              <c:f>Sheet1!$B$1:$D$1</c:f>
              <c:strCache>
                <c:ptCount val="3"/>
                <c:pt idx="0">
                  <c:v>15. do 20. i ponad 20.</c:v>
                </c:pt>
                <c:pt idx="1">
                  <c:v>5do10 1do5</c:v>
                </c:pt>
                <c:pt idx="2">
                  <c:v>10 do 15</c:v>
                </c:pt>
              </c:strCache>
            </c:strRef>
          </c:cat>
          <c:val>
            <c:numRef>
              <c:f>Sheet1!$B$3:$D$3</c:f>
              <c:numCache>
                <c:formatCode>General</c:formatCode>
                <c:ptCount val="3"/>
                <c:pt idx="1">
                  <c:v>4</c:v>
                </c:pt>
              </c:numCache>
            </c:numRef>
          </c:val>
        </c:ser>
        <c:ser>
          <c:idx val="4"/>
          <c:order val="2"/>
          <c:tx>
            <c:strRef>
              <c:f>Sheet1!$A$4</c:f>
              <c:strCache>
                <c:ptCount val="1"/>
                <c:pt idx="0">
                  <c:v>1-5 uczniów</c:v>
                </c:pt>
              </c:strCache>
            </c:strRef>
          </c:tx>
          <c:spPr>
            <a:solidFill>
              <a:srgbClr val="660066"/>
            </a:solidFill>
            <a:ln w="12700">
              <a:solidFill>
                <a:srgbClr val="000000"/>
              </a:solidFill>
              <a:prstDash val="solid"/>
            </a:ln>
          </c:spPr>
          <c:invertIfNegative val="0"/>
          <c:dLbls>
            <c:spPr>
              <a:noFill/>
              <a:ln w="25399">
                <a:noFill/>
              </a:ln>
            </c:spPr>
            <c:txPr>
              <a:bodyPr/>
              <a:lstStyle/>
              <a:p>
                <a:pPr>
                  <a:defRPr sz="1450" b="1" i="0" u="none" strike="noStrike" baseline="0">
                    <a:solidFill>
                      <a:srgbClr val="000000"/>
                    </a:solidFill>
                    <a:latin typeface="Arial"/>
                    <a:ea typeface="Arial"/>
                    <a:cs typeface="Arial"/>
                  </a:defRPr>
                </a:pPr>
                <a:endParaRPr lang="pl-PL"/>
              </a:p>
            </c:txPr>
            <c:showLegendKey val="0"/>
            <c:showVal val="1"/>
            <c:showCatName val="0"/>
            <c:showSerName val="0"/>
            <c:showPercent val="0"/>
            <c:showBubbleSize val="0"/>
            <c:showLeaderLines val="0"/>
          </c:dLbls>
          <c:cat>
            <c:strRef>
              <c:f>Sheet1!$B$1:$D$1</c:f>
              <c:strCache>
                <c:ptCount val="3"/>
                <c:pt idx="0">
                  <c:v>15. do 20. i ponad 20.</c:v>
                </c:pt>
                <c:pt idx="1">
                  <c:v>5do10 1do5</c:v>
                </c:pt>
                <c:pt idx="2">
                  <c:v>10 do 15</c:v>
                </c:pt>
              </c:strCache>
            </c:strRef>
          </c:cat>
          <c:val>
            <c:numRef>
              <c:f>Sheet1!$B$4:$D$4</c:f>
              <c:numCache>
                <c:formatCode>General</c:formatCode>
                <c:ptCount val="3"/>
                <c:pt idx="1">
                  <c:v>4</c:v>
                </c:pt>
              </c:numCache>
            </c:numRef>
          </c:val>
        </c:ser>
        <c:ser>
          <c:idx val="0"/>
          <c:order val="3"/>
          <c:tx>
            <c:strRef>
              <c:f>Sheet1!$A$5</c:f>
              <c:strCache>
                <c:ptCount val="1"/>
                <c:pt idx="0">
                  <c:v>15-20 uczniów</c:v>
                </c:pt>
              </c:strCache>
            </c:strRef>
          </c:tx>
          <c:spPr>
            <a:solidFill>
              <a:srgbClr val="FF0000"/>
            </a:solidFill>
            <a:ln w="12700">
              <a:solidFill>
                <a:srgbClr val="000000"/>
              </a:solidFill>
              <a:prstDash val="solid"/>
            </a:ln>
          </c:spPr>
          <c:invertIfNegative val="0"/>
          <c:dLbls>
            <c:spPr>
              <a:noFill/>
              <a:ln w="25399">
                <a:noFill/>
              </a:ln>
            </c:spPr>
            <c:txPr>
              <a:bodyPr/>
              <a:lstStyle/>
              <a:p>
                <a:pPr>
                  <a:defRPr sz="1450" b="1" i="0" u="none" strike="noStrike" baseline="0">
                    <a:solidFill>
                      <a:srgbClr val="000000"/>
                    </a:solidFill>
                    <a:latin typeface="Arial"/>
                    <a:ea typeface="Arial"/>
                    <a:cs typeface="Arial"/>
                  </a:defRPr>
                </a:pPr>
                <a:endParaRPr lang="pl-PL"/>
              </a:p>
            </c:txPr>
            <c:showLegendKey val="0"/>
            <c:showVal val="1"/>
            <c:showCatName val="0"/>
            <c:showSerName val="0"/>
            <c:showPercent val="0"/>
            <c:showBubbleSize val="0"/>
            <c:showLeaderLines val="0"/>
          </c:dLbls>
          <c:cat>
            <c:strRef>
              <c:f>Sheet1!$B$1:$D$1</c:f>
              <c:strCache>
                <c:ptCount val="3"/>
                <c:pt idx="0">
                  <c:v>15. do 20. i ponad 20.</c:v>
                </c:pt>
                <c:pt idx="1">
                  <c:v>5do10 1do5</c:v>
                </c:pt>
                <c:pt idx="2">
                  <c:v>10 do 15</c:v>
                </c:pt>
              </c:strCache>
            </c:strRef>
          </c:cat>
          <c:val>
            <c:numRef>
              <c:f>Sheet1!$B$5:$D$5</c:f>
              <c:numCache>
                <c:formatCode>General</c:formatCode>
                <c:ptCount val="3"/>
                <c:pt idx="0">
                  <c:v>2</c:v>
                </c:pt>
              </c:numCache>
            </c:numRef>
          </c:val>
        </c:ser>
        <c:ser>
          <c:idx val="1"/>
          <c:order val="4"/>
          <c:tx>
            <c:strRef>
              <c:f>Sheet1!$A$6</c:f>
              <c:strCache>
                <c:ptCount val="1"/>
                <c:pt idx="0">
                  <c:v>ponad 20 uczniów</c:v>
                </c:pt>
              </c:strCache>
            </c:strRef>
          </c:tx>
          <c:spPr>
            <a:solidFill>
              <a:srgbClr val="993366"/>
            </a:solidFill>
            <a:ln w="12700">
              <a:solidFill>
                <a:srgbClr val="000000"/>
              </a:solidFill>
              <a:prstDash val="solid"/>
            </a:ln>
          </c:spPr>
          <c:invertIfNegative val="0"/>
          <c:dLbls>
            <c:spPr>
              <a:noFill/>
              <a:ln w="25399">
                <a:noFill/>
              </a:ln>
            </c:spPr>
            <c:txPr>
              <a:bodyPr/>
              <a:lstStyle/>
              <a:p>
                <a:pPr>
                  <a:defRPr sz="1450" b="1" i="0" u="none" strike="noStrike" baseline="0">
                    <a:solidFill>
                      <a:srgbClr val="000000"/>
                    </a:solidFill>
                    <a:latin typeface="Arial"/>
                    <a:ea typeface="Arial"/>
                    <a:cs typeface="Arial"/>
                  </a:defRPr>
                </a:pPr>
                <a:endParaRPr lang="pl-PL"/>
              </a:p>
            </c:txPr>
            <c:showLegendKey val="0"/>
            <c:showVal val="1"/>
            <c:showCatName val="0"/>
            <c:showSerName val="0"/>
            <c:showPercent val="0"/>
            <c:showBubbleSize val="0"/>
            <c:showLeaderLines val="0"/>
          </c:dLbls>
          <c:cat>
            <c:strRef>
              <c:f>Sheet1!$B$1:$D$1</c:f>
              <c:strCache>
                <c:ptCount val="3"/>
                <c:pt idx="0">
                  <c:v>15. do 20. i ponad 20.</c:v>
                </c:pt>
                <c:pt idx="1">
                  <c:v>5do10 1do5</c:v>
                </c:pt>
                <c:pt idx="2">
                  <c:v>10 do 15</c:v>
                </c:pt>
              </c:strCache>
            </c:strRef>
          </c:cat>
          <c:val>
            <c:numRef>
              <c:f>Sheet1!$B$6:$D$6</c:f>
              <c:numCache>
                <c:formatCode>General</c:formatCode>
                <c:ptCount val="3"/>
                <c:pt idx="0">
                  <c:v>2</c:v>
                </c:pt>
              </c:numCache>
            </c:numRef>
          </c:val>
        </c:ser>
        <c:dLbls>
          <c:showLegendKey val="0"/>
          <c:showVal val="1"/>
          <c:showCatName val="0"/>
          <c:showSerName val="0"/>
          <c:showPercent val="0"/>
          <c:showBubbleSize val="0"/>
        </c:dLbls>
        <c:gapWidth val="150"/>
        <c:gapDepth val="0"/>
        <c:shape val="box"/>
        <c:axId val="126370304"/>
        <c:axId val="180952384"/>
        <c:axId val="0"/>
      </c:bar3DChart>
      <c:catAx>
        <c:axId val="126370304"/>
        <c:scaling>
          <c:orientation val="minMax"/>
        </c:scaling>
        <c:delete val="0"/>
        <c:axPos val="b"/>
        <c:title>
          <c:tx>
            <c:rich>
              <a:bodyPr/>
              <a:lstStyle/>
              <a:p>
                <a:pPr>
                  <a:defRPr sz="1025" b="1" i="0" u="none" strike="noStrike" baseline="0">
                    <a:solidFill>
                      <a:srgbClr val="000000"/>
                    </a:solidFill>
                    <a:latin typeface="Arial"/>
                    <a:ea typeface="Arial"/>
                    <a:cs typeface="Arial"/>
                  </a:defRPr>
                </a:pPr>
                <a:r>
                  <a:rPr lang="pl-PL"/>
                  <a:t>liczba uczniów</a:t>
                </a:r>
              </a:p>
            </c:rich>
          </c:tx>
          <c:layout>
            <c:manualLayout>
              <c:xMode val="edge"/>
              <c:yMode val="edge"/>
              <c:x val="0.37296416938110771"/>
              <c:y val="0.85269121813031212"/>
            </c:manualLayout>
          </c:layout>
          <c:overlay val="0"/>
          <c:spPr>
            <a:noFill/>
            <a:ln w="25399">
              <a:noFill/>
            </a:ln>
          </c:spPr>
        </c:title>
        <c:numFmt formatCode="General" sourceLinked="1"/>
        <c:majorTickMark val="out"/>
        <c:minorTickMark val="none"/>
        <c:tickLblPos val="low"/>
        <c:spPr>
          <a:ln w="3175">
            <a:solidFill>
              <a:srgbClr val="000000"/>
            </a:solidFill>
            <a:prstDash val="solid"/>
          </a:ln>
        </c:spPr>
        <c:txPr>
          <a:bodyPr rot="0" vert="horz"/>
          <a:lstStyle/>
          <a:p>
            <a:pPr>
              <a:defRPr sz="850" b="1" i="0" u="none" strike="noStrike" baseline="0">
                <a:solidFill>
                  <a:srgbClr val="000000"/>
                </a:solidFill>
                <a:latin typeface="Arial"/>
                <a:ea typeface="Arial"/>
                <a:cs typeface="Arial"/>
              </a:defRPr>
            </a:pPr>
            <a:endParaRPr lang="pl-PL"/>
          </a:p>
        </c:txPr>
        <c:crossAx val="180952384"/>
        <c:crosses val="autoZero"/>
        <c:auto val="1"/>
        <c:lblAlgn val="ctr"/>
        <c:lblOffset val="100"/>
        <c:tickLblSkip val="1"/>
        <c:tickMarkSkip val="1"/>
        <c:noMultiLvlLbl val="0"/>
      </c:catAx>
      <c:valAx>
        <c:axId val="180952384"/>
        <c:scaling>
          <c:orientation val="minMax"/>
        </c:scaling>
        <c:delete val="0"/>
        <c:axPos val="l"/>
        <c:majorGridlines>
          <c:spPr>
            <a:ln w="3175">
              <a:solidFill>
                <a:srgbClr val="000000"/>
              </a:solidFill>
              <a:prstDash val="solid"/>
            </a:ln>
          </c:spPr>
        </c:majorGridlines>
        <c:title>
          <c:tx>
            <c:rich>
              <a:bodyPr rot="0" vert="horz"/>
              <a:lstStyle/>
              <a:p>
                <a:pPr algn="ctr">
                  <a:defRPr sz="1025" b="1" i="0" u="none" strike="noStrike" baseline="0">
                    <a:solidFill>
                      <a:srgbClr val="000000"/>
                    </a:solidFill>
                    <a:latin typeface="Arial"/>
                    <a:ea typeface="Arial"/>
                    <a:cs typeface="Arial"/>
                  </a:defRPr>
                </a:pPr>
                <a:r>
                  <a:rPr lang="pl-PL"/>
                  <a:t>nauczyciele</a:t>
                </a:r>
              </a:p>
            </c:rich>
          </c:tx>
          <c:layout>
            <c:manualLayout>
              <c:xMode val="edge"/>
              <c:yMode val="edge"/>
              <c:x val="0.12052117263843654"/>
              <c:y val="2.832861189801699E-3"/>
            </c:manualLayout>
          </c:layout>
          <c:overlay val="0"/>
          <c:spPr>
            <a:noFill/>
            <a:ln w="25399">
              <a:noFill/>
            </a:ln>
          </c:spPr>
        </c:title>
        <c:numFmt formatCode="General" sourceLinked="1"/>
        <c:majorTickMark val="out"/>
        <c:minorTickMark val="none"/>
        <c:tickLblPos val="nextTo"/>
        <c:spPr>
          <a:ln w="3175">
            <a:solidFill>
              <a:srgbClr val="000000"/>
            </a:solidFill>
            <a:prstDash val="solid"/>
          </a:ln>
        </c:spPr>
        <c:txPr>
          <a:bodyPr rot="0" vert="horz"/>
          <a:lstStyle/>
          <a:p>
            <a:pPr>
              <a:defRPr sz="1450" b="1" i="0" u="none" strike="noStrike" baseline="0">
                <a:solidFill>
                  <a:srgbClr val="000000"/>
                </a:solidFill>
                <a:latin typeface="Arial"/>
                <a:ea typeface="Arial"/>
                <a:cs typeface="Arial"/>
              </a:defRPr>
            </a:pPr>
            <a:endParaRPr lang="pl-PL"/>
          </a:p>
        </c:txPr>
        <c:crossAx val="126370304"/>
        <c:crosses val="autoZero"/>
        <c:crossBetween val="between"/>
      </c:valAx>
      <c:spPr>
        <a:noFill/>
        <a:ln w="25399">
          <a:noFill/>
        </a:ln>
      </c:spPr>
    </c:plotArea>
    <c:legend>
      <c:legendPos val="r"/>
      <c:layout>
        <c:manualLayout>
          <c:xMode val="edge"/>
          <c:yMode val="edge"/>
          <c:x val="0.75081433224755723"/>
          <c:y val="0.30878186968838539"/>
          <c:w val="0.24267100977198697"/>
          <c:h val="0.32861189801699731"/>
        </c:manualLayout>
      </c:layout>
      <c:overlay val="0"/>
      <c:spPr>
        <a:solidFill>
          <a:srgbClr val="FFFFFF"/>
        </a:solidFill>
        <a:ln w="3175">
          <a:solidFill>
            <a:srgbClr val="000000"/>
          </a:solidFill>
          <a:prstDash val="solid"/>
        </a:ln>
      </c:spPr>
      <c:txPr>
        <a:bodyPr/>
        <a:lstStyle/>
        <a:p>
          <a:pPr>
            <a:defRPr sz="1010" b="1" i="0" u="none" strike="noStrike" baseline="0">
              <a:solidFill>
                <a:srgbClr val="000000"/>
              </a:solidFill>
              <a:latin typeface="Arial"/>
              <a:ea typeface="Arial"/>
              <a:cs typeface="Arial"/>
            </a:defRPr>
          </a:pPr>
          <a:endParaRPr lang="pl-PL"/>
        </a:p>
      </c:txPr>
    </c:legend>
    <c:plotVisOnly val="1"/>
    <c:dispBlanksAs val="gap"/>
    <c:showDLblsOverMax val="0"/>
  </c:chart>
  <c:spPr>
    <a:noFill/>
    <a:ln>
      <a:noFill/>
    </a:ln>
  </c:spPr>
  <c:txPr>
    <a:bodyPr/>
    <a:lstStyle/>
    <a:p>
      <a:pPr>
        <a:defRPr sz="1550" b="1" i="0" u="none" strike="noStrike" baseline="0">
          <a:solidFill>
            <a:srgbClr val="000000"/>
          </a:solidFill>
          <a:latin typeface="Arial"/>
          <a:ea typeface="Arial"/>
          <a:cs typeface="Arial"/>
        </a:defRPr>
      </a:pPr>
      <a:endParaRPr lang="pl-PL"/>
    </a:p>
  </c:txPr>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perspective val="30"/>
    </c:view3D>
    <c:floor>
      <c:thickness val="0"/>
    </c:floor>
    <c:sideWall>
      <c:thickness val="0"/>
    </c:sideWall>
    <c:backWall>
      <c:thickness val="0"/>
    </c:backWall>
    <c:plotArea>
      <c:layout/>
      <c:pie3DChart>
        <c:varyColors val="1"/>
        <c:ser>
          <c:idx val="0"/>
          <c:order val="0"/>
          <c:dPt>
            <c:idx val="1"/>
            <c:bubble3D val="0"/>
            <c:spPr>
              <a:solidFill>
                <a:srgbClr val="FFFF00"/>
              </a:solidFill>
              <a:effectLst>
                <a:outerShdw blurRad="50800" dist="50800" dir="5400000" algn="ctr" rotWithShape="0">
                  <a:srgbClr val="FFFF00"/>
                </a:outerShdw>
              </a:effectLst>
            </c:spPr>
          </c:dPt>
          <c:dLbls>
            <c:showLegendKey val="0"/>
            <c:showVal val="1"/>
            <c:showCatName val="0"/>
            <c:showSerName val="0"/>
            <c:showPercent val="0"/>
            <c:showBubbleSize val="0"/>
            <c:showLeaderLines val="1"/>
          </c:dLbls>
          <c:cat>
            <c:strRef>
              <c:f>Arkusz1!$A$3:$A$4</c:f>
              <c:strCache>
                <c:ptCount val="2"/>
                <c:pt idx="0">
                  <c:v>TAK</c:v>
                </c:pt>
                <c:pt idx="1">
                  <c:v>NIE</c:v>
                </c:pt>
              </c:strCache>
            </c:strRef>
          </c:cat>
          <c:val>
            <c:numRef>
              <c:f>Arkusz1!$B$3:$B$4</c:f>
              <c:numCache>
                <c:formatCode>0.00%</c:formatCode>
                <c:ptCount val="2"/>
                <c:pt idx="0">
                  <c:v>0.92800000000000005</c:v>
                </c:pt>
                <c:pt idx="1">
                  <c:v>6.0400000000000002E-2</c:v>
                </c:pt>
              </c:numCache>
            </c:numRef>
          </c:val>
        </c:ser>
        <c:dLbls>
          <c:showLegendKey val="0"/>
          <c:showVal val="0"/>
          <c:showCatName val="0"/>
          <c:showSerName val="0"/>
          <c:showPercent val="0"/>
          <c:showBubbleSize val="0"/>
          <c:showLeaderLines val="1"/>
        </c:dLbls>
      </c:pie3DChart>
    </c:plotArea>
    <c:legend>
      <c:legendPos val="r"/>
      <c:layout/>
      <c:overlay val="0"/>
    </c:legend>
    <c:plotVisOnly val="1"/>
    <c:dispBlanksAs val="gap"/>
    <c:showDLblsOverMax val="0"/>
  </c:chart>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perspective val="30"/>
    </c:view3D>
    <c:floor>
      <c:thickness val="0"/>
    </c:floor>
    <c:sideWall>
      <c:thickness val="0"/>
    </c:sideWall>
    <c:backWall>
      <c:thickness val="0"/>
    </c:backWall>
    <c:plotArea>
      <c:layout/>
      <c:pie3DChart>
        <c:varyColors val="1"/>
        <c:ser>
          <c:idx val="0"/>
          <c:order val="0"/>
          <c:dPt>
            <c:idx val="1"/>
            <c:bubble3D val="0"/>
            <c:spPr>
              <a:solidFill>
                <a:srgbClr val="FFFF00"/>
              </a:solidFill>
            </c:spPr>
          </c:dPt>
          <c:dPt>
            <c:idx val="2"/>
            <c:bubble3D val="0"/>
            <c:spPr>
              <a:solidFill>
                <a:srgbClr val="FF0000"/>
              </a:solidFill>
            </c:spPr>
          </c:dPt>
          <c:dLbls>
            <c:showLegendKey val="0"/>
            <c:showVal val="1"/>
            <c:showCatName val="0"/>
            <c:showSerName val="0"/>
            <c:showPercent val="0"/>
            <c:showBubbleSize val="0"/>
            <c:showLeaderLines val="1"/>
          </c:dLbls>
          <c:cat>
            <c:strRef>
              <c:f>Arkusz1!$A$1:$A$3</c:f>
              <c:strCache>
                <c:ptCount val="3"/>
                <c:pt idx="0">
                  <c:v>TAK</c:v>
                </c:pt>
                <c:pt idx="1">
                  <c:v>NIE </c:v>
                </c:pt>
                <c:pt idx="2">
                  <c:v>NIE WIEM</c:v>
                </c:pt>
              </c:strCache>
            </c:strRef>
          </c:cat>
          <c:val>
            <c:numRef>
              <c:f>Arkusz1!$B$1:$B$3</c:f>
              <c:numCache>
                <c:formatCode>0.00%</c:formatCode>
                <c:ptCount val="3"/>
                <c:pt idx="0" formatCode="0%">
                  <c:v>0.82</c:v>
                </c:pt>
                <c:pt idx="1">
                  <c:v>8.4000000000000005E-2</c:v>
                </c:pt>
                <c:pt idx="2">
                  <c:v>9.6000000000000002E-2</c:v>
                </c:pt>
              </c:numCache>
            </c:numRef>
          </c:val>
        </c:ser>
        <c:dLbls>
          <c:showLegendKey val="0"/>
          <c:showVal val="0"/>
          <c:showCatName val="0"/>
          <c:showSerName val="0"/>
          <c:showPercent val="0"/>
          <c:showBubbleSize val="0"/>
          <c:showLeaderLines val="1"/>
        </c:dLbls>
      </c:pie3DChart>
    </c:plotArea>
    <c:legend>
      <c:legendPos val="r"/>
      <c:layout/>
      <c:overlay val="0"/>
    </c:legend>
    <c:plotVisOnly val="1"/>
    <c:dispBlanksAs val="gap"/>
    <c:showDLblsOverMax val="0"/>
  </c:chart>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Arkusz1!$B$3</c:f>
              <c:strCache>
                <c:ptCount val="1"/>
                <c:pt idx="0">
                  <c:v>Zajęcia dydaktyczno –wyrównaw. z j. polskiego</c:v>
                </c:pt>
              </c:strCache>
            </c:strRef>
          </c:tx>
          <c:invertIfNegative val="0"/>
          <c:dLbls>
            <c:showLegendKey val="0"/>
            <c:showVal val="1"/>
            <c:showCatName val="0"/>
            <c:showSerName val="0"/>
            <c:showPercent val="0"/>
            <c:showBubbleSize val="0"/>
            <c:showLeaderLines val="0"/>
          </c:dLbls>
          <c:cat>
            <c:strLit>
              <c:ptCount val="1"/>
              <c:pt idx="0">
                <c:v>Klasy I-III</c:v>
              </c:pt>
            </c:strLit>
          </c:cat>
          <c:val>
            <c:numRef>
              <c:f>Arkusz1!$B$4</c:f>
              <c:numCache>
                <c:formatCode>0.00%</c:formatCode>
                <c:ptCount val="1"/>
                <c:pt idx="0">
                  <c:v>0.24610000000000001</c:v>
                </c:pt>
              </c:numCache>
            </c:numRef>
          </c:val>
        </c:ser>
        <c:ser>
          <c:idx val="1"/>
          <c:order val="1"/>
          <c:tx>
            <c:strRef>
              <c:f>Arkusz1!$C$3</c:f>
              <c:strCache>
                <c:ptCount val="1"/>
                <c:pt idx="0">
                  <c:v>Zajęcia dydaktyczno – wyrównaw. z matematyki</c:v>
                </c:pt>
              </c:strCache>
            </c:strRef>
          </c:tx>
          <c:invertIfNegative val="0"/>
          <c:dLbls>
            <c:showLegendKey val="0"/>
            <c:showVal val="1"/>
            <c:showCatName val="0"/>
            <c:showSerName val="0"/>
            <c:showPercent val="0"/>
            <c:showBubbleSize val="0"/>
            <c:showLeaderLines val="0"/>
          </c:dLbls>
          <c:cat>
            <c:strLit>
              <c:ptCount val="1"/>
              <c:pt idx="0">
                <c:v>Klasy I-III</c:v>
              </c:pt>
            </c:strLit>
          </c:cat>
          <c:val>
            <c:numRef>
              <c:f>Arkusz1!$C$4</c:f>
              <c:numCache>
                <c:formatCode>0.00%</c:formatCode>
                <c:ptCount val="1"/>
                <c:pt idx="0">
                  <c:v>0.1769</c:v>
                </c:pt>
              </c:numCache>
            </c:numRef>
          </c:val>
        </c:ser>
        <c:ser>
          <c:idx val="2"/>
          <c:order val="2"/>
          <c:tx>
            <c:strRef>
              <c:f>Arkusz1!$D$3</c:f>
              <c:strCache>
                <c:ptCount val="1"/>
                <c:pt idx="0">
                  <c:v>Gimnastyka korekcyjna</c:v>
                </c:pt>
              </c:strCache>
            </c:strRef>
          </c:tx>
          <c:invertIfNegative val="0"/>
          <c:dLbls>
            <c:showLegendKey val="0"/>
            <c:showVal val="1"/>
            <c:showCatName val="0"/>
            <c:showSerName val="0"/>
            <c:showPercent val="0"/>
            <c:showBubbleSize val="0"/>
            <c:showLeaderLines val="0"/>
          </c:dLbls>
          <c:cat>
            <c:strLit>
              <c:ptCount val="1"/>
              <c:pt idx="0">
                <c:v>Klasy I-III</c:v>
              </c:pt>
            </c:strLit>
          </c:cat>
          <c:val>
            <c:numRef>
              <c:f>Arkusz1!$D$4</c:f>
              <c:numCache>
                <c:formatCode>0%</c:formatCode>
                <c:ptCount val="1"/>
                <c:pt idx="0">
                  <c:v>0</c:v>
                </c:pt>
              </c:numCache>
            </c:numRef>
          </c:val>
        </c:ser>
        <c:ser>
          <c:idx val="3"/>
          <c:order val="3"/>
          <c:tx>
            <c:strRef>
              <c:f>Arkusz1!$E$3</c:f>
              <c:strCache>
                <c:ptCount val="1"/>
                <c:pt idx="0">
                  <c:v>Koła zainteresowań/przedmiot.</c:v>
                </c:pt>
              </c:strCache>
            </c:strRef>
          </c:tx>
          <c:invertIfNegative val="0"/>
          <c:dLbls>
            <c:showLegendKey val="0"/>
            <c:showVal val="1"/>
            <c:showCatName val="0"/>
            <c:showSerName val="0"/>
            <c:showPercent val="0"/>
            <c:showBubbleSize val="0"/>
            <c:showLeaderLines val="0"/>
          </c:dLbls>
          <c:cat>
            <c:strLit>
              <c:ptCount val="1"/>
              <c:pt idx="0">
                <c:v>Klasy I-III</c:v>
              </c:pt>
            </c:strLit>
          </c:cat>
          <c:val>
            <c:numRef>
              <c:f>Arkusz1!$E$4</c:f>
              <c:numCache>
                <c:formatCode>0.00%</c:formatCode>
                <c:ptCount val="1"/>
                <c:pt idx="0">
                  <c:v>0.3</c:v>
                </c:pt>
              </c:numCache>
            </c:numRef>
          </c:val>
        </c:ser>
        <c:ser>
          <c:idx val="4"/>
          <c:order val="4"/>
          <c:tx>
            <c:strRef>
              <c:f>Arkusz1!$F$3</c:f>
              <c:strCache>
                <c:ptCount val="1"/>
                <c:pt idx="0">
                  <c:v>Zajęcia rewalidacyjne</c:v>
                </c:pt>
              </c:strCache>
            </c:strRef>
          </c:tx>
          <c:invertIfNegative val="0"/>
          <c:dLbls>
            <c:showLegendKey val="0"/>
            <c:showVal val="1"/>
            <c:showCatName val="0"/>
            <c:showSerName val="0"/>
            <c:showPercent val="0"/>
            <c:showBubbleSize val="0"/>
            <c:showLeaderLines val="0"/>
          </c:dLbls>
          <c:cat>
            <c:strLit>
              <c:ptCount val="1"/>
              <c:pt idx="0">
                <c:v>Klasy I-III</c:v>
              </c:pt>
            </c:strLit>
          </c:cat>
          <c:val>
            <c:numRef>
              <c:f>Arkusz1!$F$4</c:f>
              <c:numCache>
                <c:formatCode>0.00%</c:formatCode>
                <c:ptCount val="1"/>
                <c:pt idx="0">
                  <c:v>1.3299999999999999E-2</c:v>
                </c:pt>
              </c:numCache>
            </c:numRef>
          </c:val>
        </c:ser>
        <c:ser>
          <c:idx val="5"/>
          <c:order val="5"/>
          <c:tx>
            <c:strRef>
              <c:f>Arkusz1!$G$3</c:f>
              <c:strCache>
                <c:ptCount val="1"/>
                <c:pt idx="0">
                  <c:v>Zajęcia logope-dyczne</c:v>
                </c:pt>
              </c:strCache>
            </c:strRef>
          </c:tx>
          <c:invertIfNegative val="0"/>
          <c:dLbls>
            <c:showLegendKey val="0"/>
            <c:showVal val="1"/>
            <c:showCatName val="0"/>
            <c:showSerName val="0"/>
            <c:showPercent val="0"/>
            <c:showBubbleSize val="0"/>
            <c:showLeaderLines val="0"/>
          </c:dLbls>
          <c:cat>
            <c:strLit>
              <c:ptCount val="1"/>
              <c:pt idx="0">
                <c:v>Klasy I-III</c:v>
              </c:pt>
            </c:strLit>
          </c:cat>
          <c:val>
            <c:numRef>
              <c:f>Arkusz1!$G$4</c:f>
              <c:numCache>
                <c:formatCode>0.00%</c:formatCode>
                <c:ptCount val="1"/>
                <c:pt idx="0">
                  <c:v>3.0700000000000002E-2</c:v>
                </c:pt>
              </c:numCache>
            </c:numRef>
          </c:val>
        </c:ser>
        <c:ser>
          <c:idx val="6"/>
          <c:order val="6"/>
          <c:tx>
            <c:strRef>
              <c:f>Arkusz1!$H$3</c:f>
              <c:strCache>
                <c:ptCount val="1"/>
                <c:pt idx="0">
                  <c:v>Zajęcia sportowe</c:v>
                </c:pt>
              </c:strCache>
            </c:strRef>
          </c:tx>
          <c:invertIfNegative val="0"/>
          <c:dLbls>
            <c:showLegendKey val="0"/>
            <c:showVal val="1"/>
            <c:showCatName val="0"/>
            <c:showSerName val="0"/>
            <c:showPercent val="0"/>
            <c:showBubbleSize val="0"/>
            <c:showLeaderLines val="0"/>
          </c:dLbls>
          <c:cat>
            <c:strLit>
              <c:ptCount val="1"/>
              <c:pt idx="0">
                <c:v>Klasy I-III</c:v>
              </c:pt>
            </c:strLit>
          </c:cat>
          <c:val>
            <c:numRef>
              <c:f>Arkusz1!$H$4</c:f>
              <c:numCache>
                <c:formatCode>0.00%</c:formatCode>
                <c:ptCount val="1"/>
                <c:pt idx="0">
                  <c:v>0.28460000000000002</c:v>
                </c:pt>
              </c:numCache>
            </c:numRef>
          </c:val>
        </c:ser>
        <c:ser>
          <c:idx val="7"/>
          <c:order val="7"/>
          <c:tx>
            <c:strRef>
              <c:f>Arkusz1!$I$3</c:f>
              <c:strCache>
                <c:ptCount val="1"/>
                <c:pt idx="0">
                  <c:v>Zajęcia taneczne</c:v>
                </c:pt>
              </c:strCache>
            </c:strRef>
          </c:tx>
          <c:invertIfNegative val="0"/>
          <c:dLbls>
            <c:showLegendKey val="0"/>
            <c:showVal val="1"/>
            <c:showCatName val="0"/>
            <c:showSerName val="0"/>
            <c:showPercent val="0"/>
            <c:showBubbleSize val="0"/>
            <c:showLeaderLines val="0"/>
          </c:dLbls>
          <c:cat>
            <c:strLit>
              <c:ptCount val="1"/>
              <c:pt idx="0">
                <c:v>Klasy I-III</c:v>
              </c:pt>
            </c:strLit>
          </c:cat>
          <c:val>
            <c:numRef>
              <c:f>Arkusz1!$I$4</c:f>
              <c:numCache>
                <c:formatCode>0%</c:formatCode>
                <c:ptCount val="1"/>
                <c:pt idx="0">
                  <c:v>0</c:v>
                </c:pt>
              </c:numCache>
            </c:numRef>
          </c:val>
        </c:ser>
        <c:ser>
          <c:idx val="8"/>
          <c:order val="8"/>
          <c:tx>
            <c:strRef>
              <c:f>Arkusz1!$J$3</c:f>
              <c:strCache>
                <c:ptCount val="1"/>
                <c:pt idx="0">
                  <c:v>Żadnych</c:v>
                </c:pt>
              </c:strCache>
            </c:strRef>
          </c:tx>
          <c:invertIfNegative val="0"/>
          <c:dLbls>
            <c:showLegendKey val="0"/>
            <c:showVal val="1"/>
            <c:showCatName val="0"/>
            <c:showSerName val="0"/>
            <c:showPercent val="0"/>
            <c:showBubbleSize val="0"/>
            <c:showLeaderLines val="0"/>
          </c:dLbls>
          <c:cat>
            <c:strLit>
              <c:ptCount val="1"/>
              <c:pt idx="0">
                <c:v>Klasy I-III</c:v>
              </c:pt>
            </c:strLit>
          </c:cat>
          <c:val>
            <c:numRef>
              <c:f>Arkusz1!$J$4</c:f>
              <c:numCache>
                <c:formatCode>0.00%</c:formatCode>
                <c:ptCount val="1"/>
                <c:pt idx="0">
                  <c:v>0.34610000000000002</c:v>
                </c:pt>
              </c:numCache>
            </c:numRef>
          </c:val>
        </c:ser>
        <c:dLbls>
          <c:showLegendKey val="0"/>
          <c:showVal val="0"/>
          <c:showCatName val="0"/>
          <c:showSerName val="0"/>
          <c:showPercent val="0"/>
          <c:showBubbleSize val="0"/>
        </c:dLbls>
        <c:gapWidth val="150"/>
        <c:shape val="box"/>
        <c:axId val="175611904"/>
        <c:axId val="160267008"/>
        <c:axId val="0"/>
      </c:bar3DChart>
      <c:catAx>
        <c:axId val="175611904"/>
        <c:scaling>
          <c:orientation val="minMax"/>
        </c:scaling>
        <c:delete val="0"/>
        <c:axPos val="b"/>
        <c:majorTickMark val="out"/>
        <c:minorTickMark val="none"/>
        <c:tickLblPos val="nextTo"/>
        <c:crossAx val="160267008"/>
        <c:crosses val="autoZero"/>
        <c:auto val="1"/>
        <c:lblAlgn val="ctr"/>
        <c:lblOffset val="100"/>
        <c:noMultiLvlLbl val="0"/>
      </c:catAx>
      <c:valAx>
        <c:axId val="160267008"/>
        <c:scaling>
          <c:orientation val="minMax"/>
        </c:scaling>
        <c:delete val="0"/>
        <c:axPos val="l"/>
        <c:majorGridlines/>
        <c:numFmt formatCode="0.00%" sourceLinked="1"/>
        <c:majorTickMark val="out"/>
        <c:minorTickMark val="none"/>
        <c:tickLblPos val="nextTo"/>
        <c:crossAx val="175611904"/>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Arkusz1!$B$3</c:f>
              <c:strCache>
                <c:ptCount val="1"/>
                <c:pt idx="0">
                  <c:v>Zajęcia dydaktyczno –wyrównaw. z j. polskiego</c:v>
                </c:pt>
              </c:strCache>
            </c:strRef>
          </c:tx>
          <c:invertIfNegative val="0"/>
          <c:dLbls>
            <c:showLegendKey val="0"/>
            <c:showVal val="1"/>
            <c:showCatName val="0"/>
            <c:showSerName val="0"/>
            <c:showPercent val="0"/>
            <c:showBubbleSize val="0"/>
            <c:showLeaderLines val="0"/>
          </c:dLbls>
          <c:cat>
            <c:strLit>
              <c:ptCount val="1"/>
              <c:pt idx="0">
                <c:v>Klasy IV-VI</c:v>
              </c:pt>
            </c:strLit>
          </c:cat>
          <c:val>
            <c:numRef>
              <c:f>Arkusz1!$B$4</c:f>
              <c:numCache>
                <c:formatCode>0.00%</c:formatCode>
                <c:ptCount val="1"/>
                <c:pt idx="0">
                  <c:v>0.24610000000000001</c:v>
                </c:pt>
              </c:numCache>
            </c:numRef>
          </c:val>
        </c:ser>
        <c:ser>
          <c:idx val="1"/>
          <c:order val="1"/>
          <c:tx>
            <c:strRef>
              <c:f>Arkusz1!$C$3</c:f>
              <c:strCache>
                <c:ptCount val="1"/>
                <c:pt idx="0">
                  <c:v>Zajęcia dydaktyczno – wyrównaw. z matematyki</c:v>
                </c:pt>
              </c:strCache>
            </c:strRef>
          </c:tx>
          <c:invertIfNegative val="0"/>
          <c:dLbls>
            <c:showLegendKey val="0"/>
            <c:showVal val="1"/>
            <c:showCatName val="0"/>
            <c:showSerName val="0"/>
            <c:showPercent val="0"/>
            <c:showBubbleSize val="0"/>
            <c:showLeaderLines val="0"/>
          </c:dLbls>
          <c:cat>
            <c:strLit>
              <c:ptCount val="1"/>
              <c:pt idx="0">
                <c:v>Klasy IV-VI</c:v>
              </c:pt>
            </c:strLit>
          </c:cat>
          <c:val>
            <c:numRef>
              <c:f>Arkusz1!$C$4</c:f>
              <c:numCache>
                <c:formatCode>0.00%</c:formatCode>
                <c:ptCount val="1"/>
                <c:pt idx="0">
                  <c:v>0.1769</c:v>
                </c:pt>
              </c:numCache>
            </c:numRef>
          </c:val>
        </c:ser>
        <c:ser>
          <c:idx val="2"/>
          <c:order val="2"/>
          <c:tx>
            <c:strRef>
              <c:f>Arkusz1!$D$3</c:f>
              <c:strCache>
                <c:ptCount val="1"/>
                <c:pt idx="0">
                  <c:v>Gimnastyka korekcyjna</c:v>
                </c:pt>
              </c:strCache>
            </c:strRef>
          </c:tx>
          <c:invertIfNegative val="0"/>
          <c:dLbls>
            <c:showLegendKey val="0"/>
            <c:showVal val="1"/>
            <c:showCatName val="0"/>
            <c:showSerName val="0"/>
            <c:showPercent val="0"/>
            <c:showBubbleSize val="0"/>
            <c:showLeaderLines val="0"/>
          </c:dLbls>
          <c:cat>
            <c:strLit>
              <c:ptCount val="1"/>
              <c:pt idx="0">
                <c:v>Klasy IV-VI</c:v>
              </c:pt>
            </c:strLit>
          </c:cat>
          <c:val>
            <c:numRef>
              <c:f>Arkusz1!$D$4</c:f>
              <c:numCache>
                <c:formatCode>0%</c:formatCode>
                <c:ptCount val="1"/>
                <c:pt idx="0">
                  <c:v>0</c:v>
                </c:pt>
              </c:numCache>
            </c:numRef>
          </c:val>
        </c:ser>
        <c:ser>
          <c:idx val="3"/>
          <c:order val="3"/>
          <c:tx>
            <c:strRef>
              <c:f>Arkusz1!$E$3</c:f>
              <c:strCache>
                <c:ptCount val="1"/>
                <c:pt idx="0">
                  <c:v>Koła zainteresowań/przedmiot.</c:v>
                </c:pt>
              </c:strCache>
            </c:strRef>
          </c:tx>
          <c:invertIfNegative val="0"/>
          <c:dLbls>
            <c:showLegendKey val="0"/>
            <c:showVal val="1"/>
            <c:showCatName val="0"/>
            <c:showSerName val="0"/>
            <c:showPercent val="0"/>
            <c:showBubbleSize val="0"/>
            <c:showLeaderLines val="0"/>
          </c:dLbls>
          <c:cat>
            <c:strLit>
              <c:ptCount val="1"/>
              <c:pt idx="0">
                <c:v>Klasy IV-VI</c:v>
              </c:pt>
            </c:strLit>
          </c:cat>
          <c:val>
            <c:numRef>
              <c:f>Arkusz1!$E$4</c:f>
              <c:numCache>
                <c:formatCode>0.00%</c:formatCode>
                <c:ptCount val="1"/>
                <c:pt idx="0">
                  <c:v>0.3</c:v>
                </c:pt>
              </c:numCache>
            </c:numRef>
          </c:val>
        </c:ser>
        <c:ser>
          <c:idx val="4"/>
          <c:order val="4"/>
          <c:tx>
            <c:strRef>
              <c:f>Arkusz1!$F$3</c:f>
              <c:strCache>
                <c:ptCount val="1"/>
                <c:pt idx="0">
                  <c:v>Zajęcia rewalidacyjne</c:v>
                </c:pt>
              </c:strCache>
            </c:strRef>
          </c:tx>
          <c:invertIfNegative val="0"/>
          <c:dLbls>
            <c:showLegendKey val="0"/>
            <c:showVal val="1"/>
            <c:showCatName val="0"/>
            <c:showSerName val="0"/>
            <c:showPercent val="0"/>
            <c:showBubbleSize val="0"/>
            <c:showLeaderLines val="0"/>
          </c:dLbls>
          <c:cat>
            <c:strLit>
              <c:ptCount val="1"/>
              <c:pt idx="0">
                <c:v>Klasy IV-VI</c:v>
              </c:pt>
            </c:strLit>
          </c:cat>
          <c:val>
            <c:numRef>
              <c:f>Arkusz1!$F$4</c:f>
              <c:numCache>
                <c:formatCode>0.00%</c:formatCode>
                <c:ptCount val="1"/>
                <c:pt idx="0">
                  <c:v>1.3299999999999999E-2</c:v>
                </c:pt>
              </c:numCache>
            </c:numRef>
          </c:val>
        </c:ser>
        <c:ser>
          <c:idx val="5"/>
          <c:order val="5"/>
          <c:tx>
            <c:strRef>
              <c:f>Arkusz1!$G$3</c:f>
              <c:strCache>
                <c:ptCount val="1"/>
                <c:pt idx="0">
                  <c:v>Zajęcia logope-dyczne</c:v>
                </c:pt>
              </c:strCache>
            </c:strRef>
          </c:tx>
          <c:invertIfNegative val="0"/>
          <c:dLbls>
            <c:showLegendKey val="0"/>
            <c:showVal val="1"/>
            <c:showCatName val="0"/>
            <c:showSerName val="0"/>
            <c:showPercent val="0"/>
            <c:showBubbleSize val="0"/>
            <c:showLeaderLines val="0"/>
          </c:dLbls>
          <c:cat>
            <c:strLit>
              <c:ptCount val="1"/>
              <c:pt idx="0">
                <c:v>Klasy IV-VI</c:v>
              </c:pt>
            </c:strLit>
          </c:cat>
          <c:val>
            <c:numRef>
              <c:f>Arkusz1!$G$4</c:f>
              <c:numCache>
                <c:formatCode>0.00%</c:formatCode>
                <c:ptCount val="1"/>
                <c:pt idx="0">
                  <c:v>3.0700000000000002E-2</c:v>
                </c:pt>
              </c:numCache>
            </c:numRef>
          </c:val>
        </c:ser>
        <c:ser>
          <c:idx val="6"/>
          <c:order val="6"/>
          <c:tx>
            <c:strRef>
              <c:f>Arkusz1!$H$3</c:f>
              <c:strCache>
                <c:ptCount val="1"/>
                <c:pt idx="0">
                  <c:v>Zajęcia sportowe</c:v>
                </c:pt>
              </c:strCache>
            </c:strRef>
          </c:tx>
          <c:invertIfNegative val="0"/>
          <c:dLbls>
            <c:showLegendKey val="0"/>
            <c:showVal val="1"/>
            <c:showCatName val="0"/>
            <c:showSerName val="0"/>
            <c:showPercent val="0"/>
            <c:showBubbleSize val="0"/>
            <c:showLeaderLines val="0"/>
          </c:dLbls>
          <c:cat>
            <c:strLit>
              <c:ptCount val="1"/>
              <c:pt idx="0">
                <c:v>Klasy IV-VI</c:v>
              </c:pt>
            </c:strLit>
          </c:cat>
          <c:val>
            <c:numRef>
              <c:f>Arkusz1!$H$4</c:f>
              <c:numCache>
                <c:formatCode>0.00%</c:formatCode>
                <c:ptCount val="1"/>
                <c:pt idx="0">
                  <c:v>0.28460000000000002</c:v>
                </c:pt>
              </c:numCache>
            </c:numRef>
          </c:val>
        </c:ser>
        <c:ser>
          <c:idx val="7"/>
          <c:order val="7"/>
          <c:tx>
            <c:strRef>
              <c:f>Arkusz1!$I$3</c:f>
              <c:strCache>
                <c:ptCount val="1"/>
                <c:pt idx="0">
                  <c:v>Zajęcia taneczne</c:v>
                </c:pt>
              </c:strCache>
            </c:strRef>
          </c:tx>
          <c:invertIfNegative val="0"/>
          <c:dLbls>
            <c:showLegendKey val="0"/>
            <c:showVal val="1"/>
            <c:showCatName val="0"/>
            <c:showSerName val="0"/>
            <c:showPercent val="0"/>
            <c:showBubbleSize val="0"/>
            <c:showLeaderLines val="0"/>
          </c:dLbls>
          <c:cat>
            <c:strLit>
              <c:ptCount val="1"/>
              <c:pt idx="0">
                <c:v>Klasy IV-VI</c:v>
              </c:pt>
            </c:strLit>
          </c:cat>
          <c:val>
            <c:numRef>
              <c:f>Arkusz1!$I$4</c:f>
              <c:numCache>
                <c:formatCode>0%</c:formatCode>
                <c:ptCount val="1"/>
                <c:pt idx="0">
                  <c:v>0</c:v>
                </c:pt>
              </c:numCache>
            </c:numRef>
          </c:val>
        </c:ser>
        <c:ser>
          <c:idx val="8"/>
          <c:order val="8"/>
          <c:tx>
            <c:strRef>
              <c:f>Arkusz1!$J$3</c:f>
              <c:strCache>
                <c:ptCount val="1"/>
                <c:pt idx="0">
                  <c:v>Żadnych</c:v>
                </c:pt>
              </c:strCache>
            </c:strRef>
          </c:tx>
          <c:invertIfNegative val="0"/>
          <c:dLbls>
            <c:showLegendKey val="0"/>
            <c:showVal val="1"/>
            <c:showCatName val="0"/>
            <c:showSerName val="0"/>
            <c:showPercent val="0"/>
            <c:showBubbleSize val="0"/>
            <c:showLeaderLines val="0"/>
          </c:dLbls>
          <c:cat>
            <c:strLit>
              <c:ptCount val="1"/>
              <c:pt idx="0">
                <c:v>Klasy IV-VI</c:v>
              </c:pt>
            </c:strLit>
          </c:cat>
          <c:val>
            <c:numRef>
              <c:f>Arkusz1!$J$4</c:f>
              <c:numCache>
                <c:formatCode>0.00%</c:formatCode>
                <c:ptCount val="1"/>
                <c:pt idx="0">
                  <c:v>0.34610000000000002</c:v>
                </c:pt>
              </c:numCache>
            </c:numRef>
          </c:val>
        </c:ser>
        <c:dLbls>
          <c:showLegendKey val="0"/>
          <c:showVal val="0"/>
          <c:showCatName val="0"/>
          <c:showSerName val="0"/>
          <c:showPercent val="0"/>
          <c:showBubbleSize val="0"/>
        </c:dLbls>
        <c:gapWidth val="150"/>
        <c:shape val="box"/>
        <c:axId val="175613952"/>
        <c:axId val="174916736"/>
        <c:axId val="0"/>
      </c:bar3DChart>
      <c:catAx>
        <c:axId val="175613952"/>
        <c:scaling>
          <c:orientation val="minMax"/>
        </c:scaling>
        <c:delete val="0"/>
        <c:axPos val="b"/>
        <c:majorTickMark val="out"/>
        <c:minorTickMark val="none"/>
        <c:tickLblPos val="nextTo"/>
        <c:crossAx val="174916736"/>
        <c:crosses val="autoZero"/>
        <c:auto val="1"/>
        <c:lblAlgn val="ctr"/>
        <c:lblOffset val="100"/>
        <c:noMultiLvlLbl val="0"/>
      </c:catAx>
      <c:valAx>
        <c:axId val="174916736"/>
        <c:scaling>
          <c:orientation val="minMax"/>
        </c:scaling>
        <c:delete val="0"/>
        <c:axPos val="l"/>
        <c:majorGridlines/>
        <c:numFmt formatCode="0.00%" sourceLinked="1"/>
        <c:majorTickMark val="out"/>
        <c:minorTickMark val="none"/>
        <c:tickLblPos val="nextTo"/>
        <c:crossAx val="175613952"/>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perspective val="30"/>
    </c:view3D>
    <c:floor>
      <c:thickness val="0"/>
    </c:floor>
    <c:sideWall>
      <c:thickness val="0"/>
    </c:sideWall>
    <c:backWall>
      <c:thickness val="0"/>
    </c:backWall>
    <c:plotArea>
      <c:layout/>
      <c:pie3DChart>
        <c:varyColors val="1"/>
        <c:ser>
          <c:idx val="0"/>
          <c:order val="0"/>
          <c:dPt>
            <c:idx val="1"/>
            <c:bubble3D val="0"/>
            <c:spPr>
              <a:solidFill>
                <a:srgbClr val="FFFF00"/>
              </a:solidFill>
            </c:spPr>
          </c:dPt>
          <c:dLbls>
            <c:showLegendKey val="0"/>
            <c:showVal val="1"/>
            <c:showCatName val="0"/>
            <c:showSerName val="0"/>
            <c:showPercent val="0"/>
            <c:showBubbleSize val="0"/>
            <c:showLeaderLines val="1"/>
          </c:dLbls>
          <c:cat>
            <c:strRef>
              <c:f>Arkusz1!$A$2:$A$3</c:f>
              <c:strCache>
                <c:ptCount val="2"/>
                <c:pt idx="0">
                  <c:v>TAK</c:v>
                </c:pt>
                <c:pt idx="1">
                  <c:v>NIE</c:v>
                </c:pt>
              </c:strCache>
            </c:strRef>
          </c:cat>
          <c:val>
            <c:numRef>
              <c:f>Arkusz1!$B$2:$B$3</c:f>
              <c:numCache>
                <c:formatCode>0.00%</c:formatCode>
                <c:ptCount val="2"/>
                <c:pt idx="0">
                  <c:v>0.80400000000000005</c:v>
                </c:pt>
                <c:pt idx="1">
                  <c:v>0.19600000000000001</c:v>
                </c:pt>
              </c:numCache>
            </c:numRef>
          </c:val>
        </c:ser>
        <c:dLbls>
          <c:showLegendKey val="0"/>
          <c:showVal val="0"/>
          <c:showCatName val="0"/>
          <c:showSerName val="0"/>
          <c:showPercent val="0"/>
          <c:showBubbleSize val="0"/>
          <c:showLeaderLines val="1"/>
        </c:dLbls>
      </c:pie3DChart>
    </c:plotArea>
    <c:legend>
      <c:legendPos val="r"/>
      <c:layout/>
      <c:overlay val="0"/>
    </c:legend>
    <c:plotVisOnly val="1"/>
    <c:dispBlanksAs val="gap"/>
    <c:showDLblsOverMax val="0"/>
  </c:chart>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perspective val="30"/>
    </c:view3D>
    <c:floor>
      <c:thickness val="0"/>
    </c:floor>
    <c:sideWall>
      <c:thickness val="0"/>
    </c:sideWall>
    <c:backWall>
      <c:thickness val="0"/>
    </c:backWall>
    <c:plotArea>
      <c:layout/>
      <c:pie3DChart>
        <c:varyColors val="1"/>
        <c:ser>
          <c:idx val="0"/>
          <c:order val="0"/>
          <c:dPt>
            <c:idx val="1"/>
            <c:bubble3D val="0"/>
            <c:spPr>
              <a:solidFill>
                <a:srgbClr val="FFFF00"/>
              </a:solidFill>
            </c:spPr>
          </c:dPt>
          <c:dLbls>
            <c:showLegendKey val="0"/>
            <c:showVal val="1"/>
            <c:showCatName val="0"/>
            <c:showSerName val="0"/>
            <c:showPercent val="0"/>
            <c:showBubbleSize val="0"/>
            <c:showLeaderLines val="1"/>
          </c:dLbls>
          <c:cat>
            <c:strRef>
              <c:f>Arkusz1!$A$2:$A$3</c:f>
              <c:strCache>
                <c:ptCount val="2"/>
                <c:pt idx="0">
                  <c:v>TAK</c:v>
                </c:pt>
                <c:pt idx="1">
                  <c:v>NIE</c:v>
                </c:pt>
              </c:strCache>
            </c:strRef>
          </c:cat>
          <c:val>
            <c:numRef>
              <c:f>Arkusz1!$B$2:$B$3</c:f>
              <c:numCache>
                <c:formatCode>0.00%</c:formatCode>
                <c:ptCount val="2"/>
                <c:pt idx="0">
                  <c:v>0.80400000000000005</c:v>
                </c:pt>
                <c:pt idx="1">
                  <c:v>0.19600000000000001</c:v>
                </c:pt>
              </c:numCache>
            </c:numRef>
          </c:val>
        </c:ser>
        <c:dLbls>
          <c:showLegendKey val="0"/>
          <c:showVal val="0"/>
          <c:showCatName val="0"/>
          <c:showSerName val="0"/>
          <c:showPercent val="0"/>
          <c:showBubbleSize val="0"/>
          <c:showLeaderLines val="1"/>
        </c:dLbls>
      </c:pie3DChart>
    </c:plotArea>
    <c:legend>
      <c:legendPos val="r"/>
      <c:layout/>
      <c:overlay val="0"/>
    </c:legend>
    <c:plotVisOnly val="1"/>
    <c:dispBlanksAs val="gap"/>
    <c:showDLblsOverMax val="0"/>
  </c:chart>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perspective val="30"/>
    </c:view3D>
    <c:floor>
      <c:thickness val="0"/>
    </c:floor>
    <c:sideWall>
      <c:thickness val="0"/>
    </c:sideWall>
    <c:backWall>
      <c:thickness val="0"/>
    </c:backWall>
    <c:plotArea>
      <c:layout/>
      <c:pie3DChart>
        <c:varyColors val="1"/>
        <c:ser>
          <c:idx val="0"/>
          <c:order val="0"/>
          <c:dPt>
            <c:idx val="1"/>
            <c:bubble3D val="0"/>
            <c:spPr>
              <a:solidFill>
                <a:srgbClr val="FFFF00"/>
              </a:solidFill>
            </c:spPr>
          </c:dPt>
          <c:dLbls>
            <c:showLegendKey val="0"/>
            <c:showVal val="1"/>
            <c:showCatName val="0"/>
            <c:showSerName val="0"/>
            <c:showPercent val="0"/>
            <c:showBubbleSize val="0"/>
            <c:showLeaderLines val="1"/>
          </c:dLbls>
          <c:cat>
            <c:strRef>
              <c:f>Arkusz1!$A$2:$A$3</c:f>
              <c:strCache>
                <c:ptCount val="2"/>
                <c:pt idx="0">
                  <c:v>TAK</c:v>
                </c:pt>
                <c:pt idx="1">
                  <c:v>NIE</c:v>
                </c:pt>
              </c:strCache>
            </c:strRef>
          </c:cat>
          <c:val>
            <c:numRef>
              <c:f>Arkusz1!$B$2:$B$3</c:f>
              <c:numCache>
                <c:formatCode>0.00%</c:formatCode>
                <c:ptCount val="2"/>
                <c:pt idx="0">
                  <c:v>0.80400000000000005</c:v>
                </c:pt>
                <c:pt idx="1">
                  <c:v>0.19600000000000001</c:v>
                </c:pt>
              </c:numCache>
            </c:numRef>
          </c:val>
        </c:ser>
        <c:dLbls>
          <c:showLegendKey val="0"/>
          <c:showVal val="0"/>
          <c:showCatName val="0"/>
          <c:showSerName val="0"/>
          <c:showPercent val="0"/>
          <c:showBubbleSize val="0"/>
          <c:showLeaderLines val="1"/>
        </c:dLbls>
      </c:pie3DChart>
    </c:plotArea>
    <c:legend>
      <c:legendPos val="r"/>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90"/>
      <c:hPercent val="57"/>
      <c:rotY val="39"/>
      <c:depthPercent val="100"/>
      <c:rAngAx val="1"/>
    </c:view3D>
    <c:floor>
      <c:thickness val="0"/>
      <c:spPr>
        <a:solidFill>
          <a:srgbClr val="C0C0C0"/>
        </a:solidFill>
        <a:ln w="3175">
          <a:solidFill>
            <a:srgbClr val="000000"/>
          </a:solidFill>
          <a:prstDash val="solid"/>
        </a:ln>
      </c:spPr>
    </c:floor>
    <c:sideWall>
      <c:thickness val="0"/>
      <c:spPr>
        <a:solidFill>
          <a:srgbClr val="C0C0C0"/>
        </a:solidFill>
        <a:ln w="12700">
          <a:solidFill>
            <a:srgbClr val="808080"/>
          </a:solidFill>
          <a:prstDash val="solid"/>
        </a:ln>
      </c:spPr>
    </c:sideWall>
    <c:backWall>
      <c:thickness val="0"/>
      <c:spPr>
        <a:solidFill>
          <a:srgbClr val="C0C0C0"/>
        </a:solidFill>
        <a:ln w="12700">
          <a:solidFill>
            <a:srgbClr val="808080"/>
          </a:solidFill>
          <a:prstDash val="solid"/>
        </a:ln>
      </c:spPr>
    </c:backWall>
    <c:plotArea>
      <c:layout>
        <c:manualLayout>
          <c:layoutTarget val="inner"/>
          <c:xMode val="edge"/>
          <c:yMode val="edge"/>
          <c:x val="0.20720720720720726"/>
          <c:y val="3.0405405405405421E-2"/>
          <c:w val="0.54054054054054068"/>
          <c:h val="0.82770270270270252"/>
        </c:manualLayout>
      </c:layout>
      <c:bar3DChart>
        <c:barDir val="col"/>
        <c:grouping val="clustered"/>
        <c:varyColors val="0"/>
        <c:ser>
          <c:idx val="0"/>
          <c:order val="0"/>
          <c:tx>
            <c:strRef>
              <c:f>Sheet1!$A$2</c:f>
              <c:strCache>
                <c:ptCount val="1"/>
                <c:pt idx="0">
                  <c:v>tak</c:v>
                </c:pt>
              </c:strCache>
            </c:strRef>
          </c:tx>
          <c:spPr>
            <a:solidFill>
              <a:srgbClr val="9999FF"/>
            </a:solidFill>
            <a:ln w="12699">
              <a:solidFill>
                <a:srgbClr val="000000"/>
              </a:solidFill>
              <a:prstDash val="solid"/>
            </a:ln>
          </c:spPr>
          <c:invertIfNegative val="0"/>
          <c:cat>
            <c:numRef>
              <c:f>Sheet1!$B$1:$F$1</c:f>
              <c:numCache>
                <c:formatCode>0.0%</c:formatCode>
                <c:ptCount val="2"/>
                <c:pt idx="0">
                  <c:v>6.7000000000000004E-2</c:v>
                </c:pt>
                <c:pt idx="1">
                  <c:v>0.86700000000000021</c:v>
                </c:pt>
              </c:numCache>
            </c:numRef>
          </c:cat>
          <c:val>
            <c:numRef>
              <c:f>Sheet1!$B$2:$F$2</c:f>
              <c:numCache>
                <c:formatCode>General</c:formatCode>
                <c:ptCount val="2"/>
                <c:pt idx="1">
                  <c:v>13</c:v>
                </c:pt>
              </c:numCache>
            </c:numRef>
          </c:val>
        </c:ser>
        <c:ser>
          <c:idx val="1"/>
          <c:order val="1"/>
          <c:tx>
            <c:strRef>
              <c:f>Sheet1!$A$3</c:f>
              <c:strCache>
                <c:ptCount val="1"/>
                <c:pt idx="0">
                  <c:v>nie</c:v>
                </c:pt>
              </c:strCache>
            </c:strRef>
          </c:tx>
          <c:spPr>
            <a:solidFill>
              <a:srgbClr val="FF8080"/>
            </a:solidFill>
            <a:ln w="12699">
              <a:solidFill>
                <a:srgbClr val="000000"/>
              </a:solidFill>
              <a:prstDash val="solid"/>
            </a:ln>
          </c:spPr>
          <c:invertIfNegative val="0"/>
          <c:cat>
            <c:numRef>
              <c:f>Sheet1!$B$1:$F$1</c:f>
              <c:numCache>
                <c:formatCode>0.0%</c:formatCode>
                <c:ptCount val="2"/>
                <c:pt idx="0">
                  <c:v>6.7000000000000004E-2</c:v>
                </c:pt>
                <c:pt idx="1">
                  <c:v>0.86700000000000021</c:v>
                </c:pt>
              </c:numCache>
            </c:numRef>
          </c:cat>
          <c:val>
            <c:numRef>
              <c:f>Sheet1!$B$3:$F$3</c:f>
              <c:numCache>
                <c:formatCode>General</c:formatCode>
                <c:ptCount val="2"/>
                <c:pt idx="0">
                  <c:v>1</c:v>
                </c:pt>
              </c:numCache>
            </c:numRef>
          </c:val>
        </c:ser>
        <c:ser>
          <c:idx val="2"/>
          <c:order val="2"/>
          <c:tx>
            <c:strRef>
              <c:f>Sheet1!$A$4</c:f>
              <c:strCache>
                <c:ptCount val="1"/>
                <c:pt idx="0">
                  <c:v>brak odpowiedzi</c:v>
                </c:pt>
              </c:strCache>
            </c:strRef>
          </c:tx>
          <c:spPr>
            <a:solidFill>
              <a:srgbClr val="FFFFFF"/>
            </a:solidFill>
            <a:ln w="12699">
              <a:solidFill>
                <a:srgbClr val="000000"/>
              </a:solidFill>
              <a:prstDash val="solid"/>
            </a:ln>
          </c:spPr>
          <c:invertIfNegative val="0"/>
          <c:cat>
            <c:numRef>
              <c:f>Sheet1!$B$1:$F$1</c:f>
              <c:numCache>
                <c:formatCode>0.0%</c:formatCode>
                <c:ptCount val="2"/>
                <c:pt idx="0">
                  <c:v>6.7000000000000004E-2</c:v>
                </c:pt>
                <c:pt idx="1">
                  <c:v>0.86700000000000021</c:v>
                </c:pt>
              </c:numCache>
            </c:numRef>
          </c:cat>
          <c:val>
            <c:numRef>
              <c:f>Sheet1!$B$4:$F$4</c:f>
              <c:numCache>
                <c:formatCode>General</c:formatCode>
                <c:ptCount val="2"/>
                <c:pt idx="0">
                  <c:v>1</c:v>
                </c:pt>
              </c:numCache>
            </c:numRef>
          </c:val>
        </c:ser>
        <c:dLbls>
          <c:showLegendKey val="0"/>
          <c:showVal val="0"/>
          <c:showCatName val="0"/>
          <c:showSerName val="0"/>
          <c:showPercent val="0"/>
          <c:showBubbleSize val="0"/>
        </c:dLbls>
        <c:gapWidth val="150"/>
        <c:gapDepth val="0"/>
        <c:shape val="box"/>
        <c:axId val="37754368"/>
        <c:axId val="44434560"/>
        <c:axId val="0"/>
      </c:bar3DChart>
      <c:catAx>
        <c:axId val="37754368"/>
        <c:scaling>
          <c:orientation val="minMax"/>
        </c:scaling>
        <c:delete val="0"/>
        <c:axPos val="b"/>
        <c:numFmt formatCode="0.0%" sourceLinked="1"/>
        <c:majorTickMark val="out"/>
        <c:minorTickMark val="none"/>
        <c:tickLblPos val="low"/>
        <c:spPr>
          <a:ln w="3175">
            <a:solidFill>
              <a:srgbClr val="000000"/>
            </a:solidFill>
            <a:prstDash val="solid"/>
          </a:ln>
        </c:spPr>
        <c:txPr>
          <a:bodyPr rot="0" vert="horz"/>
          <a:lstStyle/>
          <a:p>
            <a:pPr>
              <a:defRPr sz="1200" b="1" i="0" u="none" strike="noStrike" baseline="0">
                <a:solidFill>
                  <a:srgbClr val="000000"/>
                </a:solidFill>
                <a:latin typeface="Arial"/>
                <a:ea typeface="Arial"/>
                <a:cs typeface="Arial"/>
              </a:defRPr>
            </a:pPr>
            <a:endParaRPr lang="pl-PL"/>
          </a:p>
        </c:txPr>
        <c:crossAx val="44434560"/>
        <c:crosses val="autoZero"/>
        <c:auto val="1"/>
        <c:lblAlgn val="ctr"/>
        <c:lblOffset val="100"/>
        <c:tickLblSkip val="1"/>
        <c:tickMarkSkip val="1"/>
        <c:noMultiLvlLbl val="0"/>
      </c:catAx>
      <c:valAx>
        <c:axId val="44434560"/>
        <c:scaling>
          <c:orientation val="minMax"/>
        </c:scaling>
        <c:delete val="0"/>
        <c:axPos val="l"/>
        <c:majorGridlines>
          <c:spPr>
            <a:ln w="3175">
              <a:solidFill>
                <a:srgbClr val="000000"/>
              </a:solidFill>
              <a:prstDash val="solid"/>
            </a:ln>
          </c:spPr>
        </c:majorGridlines>
        <c:title>
          <c:tx>
            <c:rich>
              <a:bodyPr rot="0" vert="horz"/>
              <a:lstStyle/>
              <a:p>
                <a:pPr algn="ctr">
                  <a:defRPr sz="1200" b="1" i="0" u="none" strike="noStrike" baseline="0">
                    <a:solidFill>
                      <a:srgbClr val="000000"/>
                    </a:solidFill>
                    <a:latin typeface="Arial"/>
                    <a:ea typeface="Arial"/>
                    <a:cs typeface="Arial"/>
                  </a:defRPr>
                </a:pPr>
                <a:r>
                  <a:rPr lang="pl-PL"/>
                  <a:t>Nauczyciele</a:t>
                </a:r>
              </a:p>
            </c:rich>
          </c:tx>
          <c:layout>
            <c:manualLayout>
              <c:xMode val="edge"/>
              <c:yMode val="edge"/>
              <c:x val="0.17867867867867862"/>
              <c:y val="1.0135135135135141E-2"/>
            </c:manualLayout>
          </c:layout>
          <c:overlay val="0"/>
          <c:spPr>
            <a:noFill/>
            <a:ln w="25399">
              <a:noFill/>
            </a:ln>
          </c:spPr>
        </c:title>
        <c:numFmt formatCode="General" sourceLinked="1"/>
        <c:majorTickMark val="out"/>
        <c:minorTickMark val="none"/>
        <c:tickLblPos val="nextTo"/>
        <c:spPr>
          <a:ln w="3175">
            <a:solidFill>
              <a:srgbClr val="000000"/>
            </a:solidFill>
            <a:prstDash val="solid"/>
          </a:ln>
        </c:spPr>
        <c:txPr>
          <a:bodyPr rot="0" vert="horz"/>
          <a:lstStyle/>
          <a:p>
            <a:pPr>
              <a:defRPr sz="1200" b="1" i="0" u="none" strike="noStrike" baseline="0">
                <a:solidFill>
                  <a:srgbClr val="000000"/>
                </a:solidFill>
                <a:latin typeface="Arial"/>
                <a:ea typeface="Arial"/>
                <a:cs typeface="Arial"/>
              </a:defRPr>
            </a:pPr>
            <a:endParaRPr lang="pl-PL"/>
          </a:p>
        </c:txPr>
        <c:crossAx val="37754368"/>
        <c:crosses val="autoZero"/>
        <c:crossBetween val="between"/>
      </c:valAx>
      <c:spPr>
        <a:noFill/>
        <a:ln w="25399">
          <a:noFill/>
        </a:ln>
      </c:spPr>
    </c:plotArea>
    <c:legend>
      <c:legendPos val="r"/>
      <c:layout>
        <c:manualLayout>
          <c:xMode val="edge"/>
          <c:yMode val="edge"/>
          <c:x val="0.7642642642642643"/>
          <c:y val="0.37837837837837862"/>
          <c:w val="0.22972972972972969"/>
          <c:h val="0.24662162162162163"/>
        </c:manualLayout>
      </c:layout>
      <c:overlay val="0"/>
      <c:spPr>
        <a:noFill/>
        <a:ln w="3175">
          <a:solidFill>
            <a:srgbClr val="000000"/>
          </a:solidFill>
          <a:prstDash val="solid"/>
        </a:ln>
      </c:spPr>
      <c:txPr>
        <a:bodyPr/>
        <a:lstStyle/>
        <a:p>
          <a:pPr>
            <a:defRPr sz="1100" b="1" i="0" u="none" strike="noStrike" baseline="0">
              <a:solidFill>
                <a:srgbClr val="000000"/>
              </a:solidFill>
              <a:latin typeface="Arial"/>
              <a:ea typeface="Arial"/>
              <a:cs typeface="Arial"/>
            </a:defRPr>
          </a:pPr>
          <a:endParaRPr lang="pl-PL"/>
        </a:p>
      </c:txPr>
    </c:legend>
    <c:plotVisOnly val="1"/>
    <c:dispBlanksAs val="gap"/>
    <c:showDLblsOverMax val="0"/>
  </c:chart>
  <c:spPr>
    <a:noFill/>
    <a:ln>
      <a:noFill/>
    </a:ln>
  </c:spPr>
  <c:txPr>
    <a:bodyPr/>
    <a:lstStyle/>
    <a:p>
      <a:pPr>
        <a:defRPr sz="1200" b="1" i="0" u="none" strike="noStrike" baseline="0">
          <a:solidFill>
            <a:srgbClr val="000000"/>
          </a:solidFill>
          <a:latin typeface="Arial"/>
          <a:ea typeface="Arial"/>
          <a:cs typeface="Arial"/>
        </a:defRPr>
      </a:pPr>
      <a:endParaRPr lang="pl-PL"/>
    </a:p>
  </c:txPr>
  <c:externalData r:id="rId2">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30"/>
      <c:rotY val="0"/>
      <c:rAngAx val="0"/>
      <c:perspective val="30"/>
    </c:view3D>
    <c:floor>
      <c:thickness val="0"/>
    </c:floor>
    <c:sideWall>
      <c:thickness val="0"/>
    </c:sideWall>
    <c:backWall>
      <c:thickness val="0"/>
    </c:backWall>
    <c:plotArea>
      <c:layout/>
      <c:pie3DChart>
        <c:varyColors val="1"/>
        <c:ser>
          <c:idx val="0"/>
          <c:order val="0"/>
          <c:tx>
            <c:strRef>
              <c:f>Arkusz1!$B$1</c:f>
              <c:strCache>
                <c:ptCount val="1"/>
                <c:pt idx="0">
                  <c:v>Czy dziecko chętnie uczestniczy w zajeciach prowadzonych w szkole?</c:v>
                </c:pt>
              </c:strCache>
            </c:strRef>
          </c:tx>
          <c:dPt>
            <c:idx val="0"/>
            <c:bubble3D val="0"/>
            <c:spPr>
              <a:solidFill>
                <a:schemeClr val="accent4">
                  <a:lumMod val="60000"/>
                  <a:lumOff val="40000"/>
                </a:schemeClr>
              </a:solidFill>
            </c:spPr>
          </c:dPt>
          <c:dPt>
            <c:idx val="1"/>
            <c:bubble3D val="0"/>
            <c:spPr>
              <a:solidFill>
                <a:srgbClr val="FFFF99"/>
              </a:solidFill>
            </c:spPr>
          </c:dPt>
          <c:dPt>
            <c:idx val="2"/>
            <c:bubble3D val="0"/>
            <c:spPr>
              <a:solidFill>
                <a:srgbClr val="33CCFF"/>
              </a:solidFill>
            </c:spPr>
          </c:dPt>
          <c:dPt>
            <c:idx val="3"/>
            <c:bubble3D val="0"/>
            <c:spPr>
              <a:solidFill>
                <a:srgbClr val="FF7C80"/>
              </a:solidFill>
            </c:spPr>
          </c:dPt>
          <c:dPt>
            <c:idx val="4"/>
            <c:bubble3D val="0"/>
            <c:spPr>
              <a:solidFill>
                <a:srgbClr val="99FF99"/>
              </a:solidFill>
            </c:spPr>
          </c:dPt>
          <c:dLbls>
            <c:showLegendKey val="0"/>
            <c:showVal val="0"/>
            <c:showCatName val="0"/>
            <c:showSerName val="0"/>
            <c:showPercent val="1"/>
            <c:showBubbleSize val="0"/>
            <c:showLeaderLines val="1"/>
          </c:dLbls>
          <c:cat>
            <c:strRef>
              <c:f>Arkusz1!$A$2:$A$6</c:f>
              <c:strCache>
                <c:ptCount val="5"/>
                <c:pt idx="0">
                  <c:v>tak</c:v>
                </c:pt>
                <c:pt idx="1">
                  <c:v>raczej tak</c:v>
                </c:pt>
                <c:pt idx="2">
                  <c:v>trudno powiedzieć</c:v>
                </c:pt>
                <c:pt idx="3">
                  <c:v>raczej nie</c:v>
                </c:pt>
                <c:pt idx="4">
                  <c:v>nie</c:v>
                </c:pt>
              </c:strCache>
            </c:strRef>
          </c:cat>
          <c:val>
            <c:numRef>
              <c:f>Arkusz1!$B$2:$B$6</c:f>
              <c:numCache>
                <c:formatCode>General</c:formatCode>
                <c:ptCount val="5"/>
                <c:pt idx="0">
                  <c:v>100</c:v>
                </c:pt>
                <c:pt idx="1">
                  <c:v>51</c:v>
                </c:pt>
                <c:pt idx="2">
                  <c:v>12</c:v>
                </c:pt>
                <c:pt idx="3">
                  <c:v>4</c:v>
                </c:pt>
                <c:pt idx="4">
                  <c:v>2</c:v>
                </c:pt>
              </c:numCache>
            </c:numRef>
          </c:val>
        </c:ser>
        <c:dLbls>
          <c:showLegendKey val="0"/>
          <c:showVal val="0"/>
          <c:showCatName val="0"/>
          <c:showSerName val="0"/>
          <c:showPercent val="1"/>
          <c:showBubbleSize val="0"/>
          <c:showLeaderLines val="1"/>
        </c:dLbls>
      </c:pie3DChart>
    </c:plotArea>
    <c:legend>
      <c:legendPos val="r"/>
      <c:layout/>
      <c:overlay val="0"/>
      <c:txPr>
        <a:bodyPr/>
        <a:lstStyle/>
        <a:p>
          <a:pPr>
            <a:defRPr>
              <a:latin typeface="Times New Roman" panose="02020603050405020304" pitchFamily="18" charset="0"/>
              <a:cs typeface="Times New Roman" panose="02020603050405020304" pitchFamily="18" charset="0"/>
            </a:defRPr>
          </a:pPr>
          <a:endParaRPr lang="pl-PL"/>
        </a:p>
      </c:txPr>
    </c:legend>
    <c:plotVisOnly val="1"/>
    <c:dispBlanksAs val="gap"/>
    <c:showDLblsOverMax val="0"/>
  </c:chart>
  <c:externalData r:id="rId2">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30"/>
      <c:rotY val="0"/>
      <c:rAngAx val="0"/>
      <c:perspective val="30"/>
    </c:view3D>
    <c:floor>
      <c:thickness val="0"/>
    </c:floor>
    <c:sideWall>
      <c:thickness val="0"/>
    </c:sideWall>
    <c:backWall>
      <c:thickness val="0"/>
    </c:backWall>
    <c:plotArea>
      <c:layout/>
      <c:pie3DChart>
        <c:varyColors val="1"/>
        <c:ser>
          <c:idx val="0"/>
          <c:order val="0"/>
          <c:tx>
            <c:strRef>
              <c:f>Arkusz1!$B$1</c:f>
              <c:strCache>
                <c:ptCount val="1"/>
                <c:pt idx="0">
                  <c:v>Szkoła aktywizuje moje dziecko poprzez bogatą ofertę zajęć pozalekcyjnych.</c:v>
                </c:pt>
              </c:strCache>
            </c:strRef>
          </c:tx>
          <c:dPt>
            <c:idx val="0"/>
            <c:bubble3D val="0"/>
            <c:spPr>
              <a:solidFill>
                <a:schemeClr val="accent4">
                  <a:lumMod val="60000"/>
                  <a:lumOff val="40000"/>
                </a:schemeClr>
              </a:solidFill>
            </c:spPr>
          </c:dPt>
          <c:dPt>
            <c:idx val="1"/>
            <c:bubble3D val="0"/>
            <c:spPr>
              <a:solidFill>
                <a:srgbClr val="FFFF99"/>
              </a:solidFill>
            </c:spPr>
          </c:dPt>
          <c:dPt>
            <c:idx val="2"/>
            <c:bubble3D val="0"/>
            <c:spPr>
              <a:solidFill>
                <a:srgbClr val="33CCFF"/>
              </a:solidFill>
            </c:spPr>
          </c:dPt>
          <c:dPt>
            <c:idx val="3"/>
            <c:bubble3D val="0"/>
            <c:spPr>
              <a:solidFill>
                <a:srgbClr val="FF7C80"/>
              </a:solidFill>
            </c:spPr>
          </c:dPt>
          <c:dPt>
            <c:idx val="4"/>
            <c:bubble3D val="0"/>
            <c:spPr>
              <a:solidFill>
                <a:srgbClr val="99FF99"/>
              </a:solidFill>
            </c:spPr>
          </c:dPt>
          <c:dLbls>
            <c:showLegendKey val="0"/>
            <c:showVal val="0"/>
            <c:showCatName val="0"/>
            <c:showSerName val="0"/>
            <c:showPercent val="1"/>
            <c:showBubbleSize val="0"/>
            <c:showLeaderLines val="1"/>
          </c:dLbls>
          <c:cat>
            <c:strRef>
              <c:f>Arkusz1!$A$2:$A$6</c:f>
              <c:strCache>
                <c:ptCount val="5"/>
                <c:pt idx="0">
                  <c:v>tak</c:v>
                </c:pt>
                <c:pt idx="1">
                  <c:v>raczej tak</c:v>
                </c:pt>
                <c:pt idx="2">
                  <c:v>trudno powiedzieć</c:v>
                </c:pt>
                <c:pt idx="3">
                  <c:v>raczej nie</c:v>
                </c:pt>
                <c:pt idx="4">
                  <c:v>nie</c:v>
                </c:pt>
              </c:strCache>
            </c:strRef>
          </c:cat>
          <c:val>
            <c:numRef>
              <c:f>Arkusz1!$B$2:$B$6</c:f>
              <c:numCache>
                <c:formatCode>General</c:formatCode>
                <c:ptCount val="5"/>
                <c:pt idx="0">
                  <c:v>32</c:v>
                </c:pt>
                <c:pt idx="1">
                  <c:v>70</c:v>
                </c:pt>
                <c:pt idx="2">
                  <c:v>29</c:v>
                </c:pt>
                <c:pt idx="3">
                  <c:v>19</c:v>
                </c:pt>
                <c:pt idx="4">
                  <c:v>19</c:v>
                </c:pt>
              </c:numCache>
            </c:numRef>
          </c:val>
        </c:ser>
        <c:dLbls>
          <c:showLegendKey val="0"/>
          <c:showVal val="0"/>
          <c:showCatName val="0"/>
          <c:showSerName val="0"/>
          <c:showPercent val="1"/>
          <c:showBubbleSize val="0"/>
          <c:showLeaderLines val="1"/>
        </c:dLbls>
      </c:pie3DChart>
    </c:plotArea>
    <c:legend>
      <c:legendPos val="r"/>
      <c:layout/>
      <c:overlay val="0"/>
    </c:legend>
    <c:plotVisOnly val="1"/>
    <c:dispBlanksAs val="gap"/>
    <c:showDLblsOverMax val="0"/>
  </c:chart>
  <c:txPr>
    <a:bodyPr/>
    <a:lstStyle/>
    <a:p>
      <a:pPr>
        <a:defRPr>
          <a:latin typeface="Times New Roman" panose="02020603050405020304" pitchFamily="18" charset="0"/>
          <a:cs typeface="Times New Roman" panose="02020603050405020304" pitchFamily="18" charset="0"/>
        </a:defRPr>
      </a:pPr>
      <a:endParaRPr lang="pl-PL"/>
    </a:p>
  </c:txPr>
  <c:externalData r:id="rId2">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30"/>
      <c:rotY val="0"/>
      <c:rAngAx val="0"/>
      <c:perspective val="30"/>
    </c:view3D>
    <c:floor>
      <c:thickness val="0"/>
    </c:floor>
    <c:sideWall>
      <c:thickness val="0"/>
    </c:sideWall>
    <c:backWall>
      <c:thickness val="0"/>
    </c:backWall>
    <c:plotArea>
      <c:layout/>
      <c:pie3DChart>
        <c:varyColors val="1"/>
        <c:ser>
          <c:idx val="0"/>
          <c:order val="0"/>
          <c:tx>
            <c:strRef>
              <c:f>Arkusz1!$B$1</c:f>
              <c:strCache>
                <c:ptCount val="1"/>
                <c:pt idx="0">
                  <c:v>Szkoła aktywizuje moje dziecko poprzez bogatą ofertę zajęć pozalekcyjnych.</c:v>
                </c:pt>
              </c:strCache>
            </c:strRef>
          </c:tx>
          <c:dPt>
            <c:idx val="0"/>
            <c:bubble3D val="0"/>
            <c:spPr>
              <a:solidFill>
                <a:schemeClr val="accent4">
                  <a:lumMod val="60000"/>
                  <a:lumOff val="40000"/>
                </a:schemeClr>
              </a:solidFill>
            </c:spPr>
          </c:dPt>
          <c:dPt>
            <c:idx val="1"/>
            <c:bubble3D val="0"/>
            <c:spPr>
              <a:solidFill>
                <a:srgbClr val="FFFF99"/>
              </a:solidFill>
            </c:spPr>
          </c:dPt>
          <c:dPt>
            <c:idx val="2"/>
            <c:bubble3D val="0"/>
            <c:spPr>
              <a:solidFill>
                <a:srgbClr val="33CCFF"/>
              </a:solidFill>
            </c:spPr>
          </c:dPt>
          <c:dPt>
            <c:idx val="3"/>
            <c:bubble3D val="0"/>
            <c:spPr>
              <a:solidFill>
                <a:srgbClr val="FF7C80"/>
              </a:solidFill>
            </c:spPr>
          </c:dPt>
          <c:dPt>
            <c:idx val="4"/>
            <c:bubble3D val="0"/>
            <c:spPr>
              <a:solidFill>
                <a:srgbClr val="99FF99"/>
              </a:solidFill>
            </c:spPr>
          </c:dPt>
          <c:dLbls>
            <c:showLegendKey val="0"/>
            <c:showVal val="0"/>
            <c:showCatName val="0"/>
            <c:showSerName val="0"/>
            <c:showPercent val="1"/>
            <c:showBubbleSize val="0"/>
            <c:showLeaderLines val="1"/>
          </c:dLbls>
          <c:cat>
            <c:strRef>
              <c:f>Arkusz1!$A$2:$A$6</c:f>
              <c:strCache>
                <c:ptCount val="5"/>
                <c:pt idx="0">
                  <c:v>tak</c:v>
                </c:pt>
                <c:pt idx="1">
                  <c:v>raczej tak</c:v>
                </c:pt>
                <c:pt idx="2">
                  <c:v>trudno powiedzieć</c:v>
                </c:pt>
                <c:pt idx="3">
                  <c:v>raczej nie</c:v>
                </c:pt>
                <c:pt idx="4">
                  <c:v>nie</c:v>
                </c:pt>
              </c:strCache>
            </c:strRef>
          </c:cat>
          <c:val>
            <c:numRef>
              <c:f>Arkusz1!$B$2:$B$6</c:f>
              <c:numCache>
                <c:formatCode>General</c:formatCode>
                <c:ptCount val="5"/>
                <c:pt idx="0">
                  <c:v>87</c:v>
                </c:pt>
                <c:pt idx="1">
                  <c:v>41</c:v>
                </c:pt>
                <c:pt idx="2">
                  <c:v>33</c:v>
                </c:pt>
                <c:pt idx="3">
                  <c:v>6</c:v>
                </c:pt>
                <c:pt idx="4">
                  <c:v>2</c:v>
                </c:pt>
              </c:numCache>
            </c:numRef>
          </c:val>
        </c:ser>
        <c:dLbls>
          <c:showLegendKey val="0"/>
          <c:showVal val="0"/>
          <c:showCatName val="0"/>
          <c:showSerName val="0"/>
          <c:showPercent val="1"/>
          <c:showBubbleSize val="0"/>
          <c:showLeaderLines val="1"/>
        </c:dLbls>
      </c:pie3DChart>
    </c:plotArea>
    <c:legend>
      <c:legendPos val="r"/>
      <c:layout/>
      <c:overlay val="0"/>
    </c:legend>
    <c:plotVisOnly val="1"/>
    <c:dispBlanksAs val="gap"/>
    <c:showDLblsOverMax val="0"/>
  </c:chart>
  <c:txPr>
    <a:bodyPr/>
    <a:lstStyle/>
    <a:p>
      <a:pPr>
        <a:defRPr>
          <a:latin typeface="Times New Roman" panose="02020603050405020304" pitchFamily="18" charset="0"/>
          <a:cs typeface="Times New Roman" panose="02020603050405020304" pitchFamily="18" charset="0"/>
        </a:defRPr>
      </a:pPr>
      <a:endParaRPr lang="pl-PL"/>
    </a:p>
  </c:txPr>
  <c:externalData r:id="rId2">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30"/>
      <c:rotY val="0"/>
      <c:rAngAx val="0"/>
      <c:perspective val="30"/>
    </c:view3D>
    <c:floor>
      <c:thickness val="0"/>
    </c:floor>
    <c:sideWall>
      <c:thickness val="0"/>
    </c:sideWall>
    <c:backWall>
      <c:thickness val="0"/>
    </c:backWall>
    <c:plotArea>
      <c:layout/>
      <c:pie3DChart>
        <c:varyColors val="1"/>
        <c:ser>
          <c:idx val="0"/>
          <c:order val="0"/>
          <c:tx>
            <c:strRef>
              <c:f>Arkusz1!$B$1</c:f>
              <c:strCache>
                <c:ptCount val="1"/>
                <c:pt idx="0">
                  <c:v>Szkoła aktywizuje moje dziecko poprzez bogatą ofertę zajęć pozalekcyjnych.</c:v>
                </c:pt>
              </c:strCache>
            </c:strRef>
          </c:tx>
          <c:dPt>
            <c:idx val="0"/>
            <c:bubble3D val="0"/>
            <c:spPr>
              <a:solidFill>
                <a:schemeClr val="accent4">
                  <a:lumMod val="60000"/>
                  <a:lumOff val="40000"/>
                </a:schemeClr>
              </a:solidFill>
            </c:spPr>
          </c:dPt>
          <c:dPt>
            <c:idx val="1"/>
            <c:bubble3D val="0"/>
            <c:spPr>
              <a:solidFill>
                <a:srgbClr val="FFFF99"/>
              </a:solidFill>
            </c:spPr>
          </c:dPt>
          <c:dPt>
            <c:idx val="2"/>
            <c:bubble3D val="0"/>
            <c:spPr>
              <a:solidFill>
                <a:srgbClr val="33CCFF"/>
              </a:solidFill>
            </c:spPr>
          </c:dPt>
          <c:dPt>
            <c:idx val="3"/>
            <c:bubble3D val="0"/>
            <c:spPr>
              <a:solidFill>
                <a:srgbClr val="FF7C80"/>
              </a:solidFill>
            </c:spPr>
          </c:dPt>
          <c:dPt>
            <c:idx val="4"/>
            <c:bubble3D val="0"/>
            <c:spPr>
              <a:solidFill>
                <a:srgbClr val="99FF99"/>
              </a:solidFill>
            </c:spPr>
          </c:dPt>
          <c:dLbls>
            <c:showLegendKey val="0"/>
            <c:showVal val="0"/>
            <c:showCatName val="0"/>
            <c:showSerName val="0"/>
            <c:showPercent val="1"/>
            <c:showBubbleSize val="0"/>
            <c:showLeaderLines val="1"/>
          </c:dLbls>
          <c:cat>
            <c:strRef>
              <c:f>Arkusz1!$A$2:$A$6</c:f>
              <c:strCache>
                <c:ptCount val="5"/>
                <c:pt idx="0">
                  <c:v>tak</c:v>
                </c:pt>
                <c:pt idx="1">
                  <c:v>raczej tak</c:v>
                </c:pt>
                <c:pt idx="2">
                  <c:v>trudno powiedzieć</c:v>
                </c:pt>
                <c:pt idx="3">
                  <c:v>raczej nie</c:v>
                </c:pt>
                <c:pt idx="4">
                  <c:v>nie</c:v>
                </c:pt>
              </c:strCache>
            </c:strRef>
          </c:cat>
          <c:val>
            <c:numRef>
              <c:f>Arkusz1!$B$2:$B$6</c:f>
              <c:numCache>
                <c:formatCode>General</c:formatCode>
                <c:ptCount val="5"/>
                <c:pt idx="0">
                  <c:v>72</c:v>
                </c:pt>
                <c:pt idx="1">
                  <c:v>53</c:v>
                </c:pt>
                <c:pt idx="2">
                  <c:v>31</c:v>
                </c:pt>
                <c:pt idx="3">
                  <c:v>10</c:v>
                </c:pt>
                <c:pt idx="4">
                  <c:v>3</c:v>
                </c:pt>
              </c:numCache>
            </c:numRef>
          </c:val>
        </c:ser>
        <c:dLbls>
          <c:showLegendKey val="0"/>
          <c:showVal val="0"/>
          <c:showCatName val="0"/>
          <c:showSerName val="0"/>
          <c:showPercent val="1"/>
          <c:showBubbleSize val="0"/>
          <c:showLeaderLines val="1"/>
        </c:dLbls>
      </c:pie3DChart>
    </c:plotArea>
    <c:legend>
      <c:legendPos val="r"/>
      <c:layout>
        <c:manualLayout>
          <c:xMode val="edge"/>
          <c:yMode val="edge"/>
          <c:x val="0.73577766077558249"/>
          <c:y val="0.48186885510765592"/>
          <c:w val="0.20331072829094332"/>
          <c:h val="0.34126278874163057"/>
        </c:manualLayout>
      </c:layout>
      <c:overlay val="0"/>
    </c:legend>
    <c:plotVisOnly val="1"/>
    <c:dispBlanksAs val="gap"/>
    <c:showDLblsOverMax val="0"/>
  </c:chart>
  <c:txPr>
    <a:bodyPr/>
    <a:lstStyle/>
    <a:p>
      <a:pPr>
        <a:defRPr>
          <a:latin typeface="Times New Roman" panose="02020603050405020304" pitchFamily="18" charset="0"/>
          <a:cs typeface="Times New Roman" panose="02020603050405020304" pitchFamily="18" charset="0"/>
        </a:defRPr>
      </a:pPr>
      <a:endParaRPr lang="pl-PL"/>
    </a:p>
  </c:txPr>
  <c:externalData r:id="rId2">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30"/>
      <c:rotY val="0"/>
      <c:rAngAx val="0"/>
      <c:perspective val="30"/>
    </c:view3D>
    <c:floor>
      <c:thickness val="0"/>
    </c:floor>
    <c:sideWall>
      <c:thickness val="0"/>
    </c:sideWall>
    <c:backWall>
      <c:thickness val="0"/>
    </c:backWall>
    <c:plotArea>
      <c:layout/>
      <c:pie3DChart>
        <c:varyColors val="1"/>
        <c:ser>
          <c:idx val="0"/>
          <c:order val="0"/>
          <c:tx>
            <c:strRef>
              <c:f>Arkusz1!$B$1</c:f>
              <c:strCache>
                <c:ptCount val="1"/>
                <c:pt idx="0">
                  <c:v>Szkoła aktywizuje moje dziecko poprzez bogatą ofertę zajęć pozalekcyjnych.</c:v>
                </c:pt>
              </c:strCache>
            </c:strRef>
          </c:tx>
          <c:dPt>
            <c:idx val="0"/>
            <c:bubble3D val="0"/>
            <c:spPr>
              <a:solidFill>
                <a:schemeClr val="accent4">
                  <a:lumMod val="60000"/>
                  <a:lumOff val="40000"/>
                </a:schemeClr>
              </a:solidFill>
            </c:spPr>
          </c:dPt>
          <c:dPt>
            <c:idx val="1"/>
            <c:bubble3D val="0"/>
            <c:spPr>
              <a:solidFill>
                <a:srgbClr val="FFFF99"/>
              </a:solidFill>
            </c:spPr>
          </c:dPt>
          <c:dPt>
            <c:idx val="2"/>
            <c:bubble3D val="0"/>
            <c:spPr>
              <a:solidFill>
                <a:srgbClr val="33CCFF"/>
              </a:solidFill>
            </c:spPr>
          </c:dPt>
          <c:dPt>
            <c:idx val="3"/>
            <c:bubble3D val="0"/>
            <c:spPr>
              <a:solidFill>
                <a:srgbClr val="FF7C80"/>
              </a:solidFill>
            </c:spPr>
          </c:dPt>
          <c:dPt>
            <c:idx val="4"/>
            <c:bubble3D val="0"/>
            <c:spPr>
              <a:solidFill>
                <a:srgbClr val="99FF99"/>
              </a:solidFill>
            </c:spPr>
          </c:dPt>
          <c:dPt>
            <c:idx val="5"/>
            <c:bubble3D val="0"/>
            <c:spPr>
              <a:solidFill>
                <a:srgbClr val="FFCC66"/>
              </a:solidFill>
            </c:spPr>
          </c:dPt>
          <c:dLbls>
            <c:showLegendKey val="0"/>
            <c:showVal val="0"/>
            <c:showCatName val="0"/>
            <c:showSerName val="0"/>
            <c:showPercent val="1"/>
            <c:showBubbleSize val="0"/>
            <c:showLeaderLines val="1"/>
          </c:dLbls>
          <c:cat>
            <c:strRef>
              <c:f>Arkusz1!$A$2:$A$7</c:f>
              <c:strCache>
                <c:ptCount val="6"/>
                <c:pt idx="0">
                  <c:v>tak</c:v>
                </c:pt>
                <c:pt idx="1">
                  <c:v>raczej tak</c:v>
                </c:pt>
                <c:pt idx="2">
                  <c:v>trudno powiedzieć</c:v>
                </c:pt>
                <c:pt idx="3">
                  <c:v>raczej nie</c:v>
                </c:pt>
                <c:pt idx="4">
                  <c:v>nie</c:v>
                </c:pt>
                <c:pt idx="5">
                  <c:v>brak odpowiedzi</c:v>
                </c:pt>
              </c:strCache>
            </c:strRef>
          </c:cat>
          <c:val>
            <c:numRef>
              <c:f>Arkusz1!$B$2:$B$7</c:f>
              <c:numCache>
                <c:formatCode>General</c:formatCode>
                <c:ptCount val="6"/>
                <c:pt idx="0">
                  <c:v>30</c:v>
                </c:pt>
                <c:pt idx="1">
                  <c:v>42</c:v>
                </c:pt>
                <c:pt idx="2">
                  <c:v>68</c:v>
                </c:pt>
                <c:pt idx="3">
                  <c:v>24</c:v>
                </c:pt>
                <c:pt idx="4">
                  <c:v>4</c:v>
                </c:pt>
                <c:pt idx="5">
                  <c:v>1</c:v>
                </c:pt>
              </c:numCache>
            </c:numRef>
          </c:val>
        </c:ser>
        <c:dLbls>
          <c:showLegendKey val="0"/>
          <c:showVal val="0"/>
          <c:showCatName val="0"/>
          <c:showSerName val="0"/>
          <c:showPercent val="1"/>
          <c:showBubbleSize val="0"/>
          <c:showLeaderLines val="1"/>
        </c:dLbls>
      </c:pie3DChart>
    </c:plotArea>
    <c:legend>
      <c:legendPos val="r"/>
      <c:layout/>
      <c:overlay val="0"/>
    </c:legend>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52"/>
      <c:hPercent val="64"/>
      <c:rotY val="44"/>
      <c:depthPercent val="100"/>
      <c:rAngAx val="1"/>
    </c:view3D>
    <c:floor>
      <c:thickness val="0"/>
      <c:spPr>
        <a:solidFill>
          <a:srgbClr val="C0C0C0"/>
        </a:solidFill>
        <a:ln w="3175">
          <a:solidFill>
            <a:srgbClr val="000000"/>
          </a:solidFill>
          <a:prstDash val="solid"/>
        </a:ln>
      </c:spPr>
    </c:floor>
    <c:sideWall>
      <c:thickness val="0"/>
      <c:spPr>
        <a:solidFill>
          <a:srgbClr val="C0C0C0"/>
        </a:solidFill>
        <a:ln w="12700">
          <a:solidFill>
            <a:srgbClr val="808080"/>
          </a:solidFill>
          <a:prstDash val="solid"/>
        </a:ln>
      </c:spPr>
    </c:sideWall>
    <c:backWall>
      <c:thickness val="0"/>
      <c:spPr>
        <a:solidFill>
          <a:srgbClr val="C0C0C0"/>
        </a:solidFill>
        <a:ln w="12700">
          <a:solidFill>
            <a:srgbClr val="808080"/>
          </a:solidFill>
          <a:prstDash val="solid"/>
        </a:ln>
      </c:spPr>
    </c:backWall>
    <c:plotArea>
      <c:layout>
        <c:manualLayout>
          <c:layoutTarget val="inner"/>
          <c:xMode val="edge"/>
          <c:yMode val="edge"/>
          <c:x val="6.2711864406779685E-2"/>
          <c:y val="2.8213166144200632E-2"/>
          <c:w val="0.74745762711864405"/>
          <c:h val="0.83699059561128553"/>
        </c:manualLayout>
      </c:layout>
      <c:bar3DChart>
        <c:barDir val="col"/>
        <c:grouping val="clustered"/>
        <c:varyColors val="0"/>
        <c:ser>
          <c:idx val="0"/>
          <c:order val="0"/>
          <c:tx>
            <c:strRef>
              <c:f>Sheet1!$A$2</c:f>
              <c:strCache>
                <c:ptCount val="1"/>
                <c:pt idx="0">
                  <c:v>w części</c:v>
                </c:pt>
              </c:strCache>
            </c:strRef>
          </c:tx>
          <c:spPr>
            <a:solidFill>
              <a:srgbClr val="9999FF"/>
            </a:solidFill>
            <a:ln w="12700">
              <a:solidFill>
                <a:srgbClr val="000000"/>
              </a:solidFill>
              <a:prstDash val="solid"/>
            </a:ln>
          </c:spPr>
          <c:invertIfNegative val="0"/>
          <c:cat>
            <c:numRef>
              <c:f>Sheet1!$B$1:$D$1</c:f>
              <c:numCache>
                <c:formatCode>0.0%</c:formatCode>
                <c:ptCount val="2"/>
                <c:pt idx="0">
                  <c:v>0.33300000000000007</c:v>
                </c:pt>
                <c:pt idx="1">
                  <c:v>0.66700000000000015</c:v>
                </c:pt>
              </c:numCache>
            </c:numRef>
          </c:cat>
          <c:val>
            <c:numRef>
              <c:f>Sheet1!$B$2:$D$2</c:f>
              <c:numCache>
                <c:formatCode>General</c:formatCode>
                <c:ptCount val="2"/>
                <c:pt idx="1">
                  <c:v>10</c:v>
                </c:pt>
              </c:numCache>
            </c:numRef>
          </c:val>
        </c:ser>
        <c:ser>
          <c:idx val="1"/>
          <c:order val="1"/>
          <c:tx>
            <c:strRef>
              <c:f>Sheet1!$A$3</c:f>
              <c:strCache>
                <c:ptCount val="1"/>
                <c:pt idx="0">
                  <c:v>w całości</c:v>
                </c:pt>
              </c:strCache>
            </c:strRef>
          </c:tx>
          <c:spPr>
            <a:solidFill>
              <a:srgbClr val="CCFFFF"/>
            </a:solidFill>
            <a:ln w="12700">
              <a:solidFill>
                <a:srgbClr val="000000"/>
              </a:solidFill>
              <a:prstDash val="solid"/>
            </a:ln>
          </c:spPr>
          <c:invertIfNegative val="0"/>
          <c:cat>
            <c:numRef>
              <c:f>Sheet1!$B$1:$D$1</c:f>
              <c:numCache>
                <c:formatCode>0.0%</c:formatCode>
                <c:ptCount val="2"/>
                <c:pt idx="0">
                  <c:v>0.33300000000000007</c:v>
                </c:pt>
                <c:pt idx="1">
                  <c:v>0.66700000000000015</c:v>
                </c:pt>
              </c:numCache>
            </c:numRef>
          </c:cat>
          <c:val>
            <c:numRef>
              <c:f>Sheet1!$B$3:$D$3</c:f>
              <c:numCache>
                <c:formatCode>General</c:formatCode>
                <c:ptCount val="2"/>
                <c:pt idx="0">
                  <c:v>5</c:v>
                </c:pt>
              </c:numCache>
            </c:numRef>
          </c:val>
        </c:ser>
        <c:dLbls>
          <c:showLegendKey val="0"/>
          <c:showVal val="0"/>
          <c:showCatName val="0"/>
          <c:showSerName val="0"/>
          <c:showPercent val="0"/>
          <c:showBubbleSize val="0"/>
        </c:dLbls>
        <c:gapWidth val="150"/>
        <c:gapDepth val="0"/>
        <c:shape val="box"/>
        <c:axId val="37755904"/>
        <c:axId val="44436864"/>
        <c:axId val="0"/>
      </c:bar3DChart>
      <c:catAx>
        <c:axId val="37755904"/>
        <c:scaling>
          <c:orientation val="minMax"/>
        </c:scaling>
        <c:delete val="0"/>
        <c:axPos val="b"/>
        <c:numFmt formatCode="0.0%" sourceLinked="1"/>
        <c:majorTickMark val="out"/>
        <c:minorTickMark val="none"/>
        <c:tickLblPos val="low"/>
        <c:spPr>
          <a:ln w="3175">
            <a:solidFill>
              <a:srgbClr val="000000"/>
            </a:solidFill>
            <a:prstDash val="solid"/>
          </a:ln>
        </c:spPr>
        <c:txPr>
          <a:bodyPr rot="0" vert="horz"/>
          <a:lstStyle/>
          <a:p>
            <a:pPr>
              <a:defRPr sz="1200" b="1" i="0" u="none" strike="noStrike" baseline="0">
                <a:solidFill>
                  <a:srgbClr val="000000"/>
                </a:solidFill>
                <a:latin typeface="Arial"/>
                <a:ea typeface="Arial"/>
                <a:cs typeface="Arial"/>
              </a:defRPr>
            </a:pPr>
            <a:endParaRPr lang="pl-PL"/>
          </a:p>
        </c:txPr>
        <c:crossAx val="44436864"/>
        <c:crosses val="autoZero"/>
        <c:auto val="1"/>
        <c:lblAlgn val="ctr"/>
        <c:lblOffset val="100"/>
        <c:tickLblSkip val="1"/>
        <c:tickMarkSkip val="1"/>
        <c:noMultiLvlLbl val="0"/>
      </c:catAx>
      <c:valAx>
        <c:axId val="44436864"/>
        <c:scaling>
          <c:orientation val="minMax"/>
        </c:scaling>
        <c:delete val="0"/>
        <c:axPos val="l"/>
        <c:majorGridlines>
          <c:spPr>
            <a:ln w="3175">
              <a:solidFill>
                <a:srgbClr val="000000"/>
              </a:solidFill>
              <a:prstDash val="solid"/>
            </a:ln>
          </c:spPr>
        </c:majorGridlines>
        <c:numFmt formatCode="General" sourceLinked="1"/>
        <c:majorTickMark val="out"/>
        <c:minorTickMark val="none"/>
        <c:tickLblPos val="nextTo"/>
        <c:spPr>
          <a:ln w="3175">
            <a:solidFill>
              <a:srgbClr val="000000"/>
            </a:solidFill>
            <a:prstDash val="solid"/>
          </a:ln>
        </c:spPr>
        <c:txPr>
          <a:bodyPr rot="0" vert="horz"/>
          <a:lstStyle/>
          <a:p>
            <a:pPr>
              <a:defRPr sz="1200" b="1" i="0" u="none" strike="noStrike" baseline="0">
                <a:solidFill>
                  <a:srgbClr val="000000"/>
                </a:solidFill>
                <a:latin typeface="Arial"/>
                <a:ea typeface="Arial"/>
                <a:cs typeface="Arial"/>
              </a:defRPr>
            </a:pPr>
            <a:endParaRPr lang="pl-PL"/>
          </a:p>
        </c:txPr>
        <c:crossAx val="37755904"/>
        <c:crosses val="autoZero"/>
        <c:crossBetween val="between"/>
      </c:valAx>
      <c:spPr>
        <a:noFill/>
        <a:ln w="25400">
          <a:noFill/>
        </a:ln>
      </c:spPr>
    </c:plotArea>
    <c:legend>
      <c:legendPos val="r"/>
      <c:layout>
        <c:manualLayout>
          <c:xMode val="edge"/>
          <c:yMode val="edge"/>
          <c:x val="0.82881355932203371"/>
          <c:y val="0.42319749216300939"/>
          <c:w val="0.16440677966101688"/>
          <c:h val="0.15360501567398119"/>
        </c:manualLayout>
      </c:layout>
      <c:overlay val="0"/>
      <c:spPr>
        <a:noFill/>
        <a:ln w="3175">
          <a:solidFill>
            <a:srgbClr val="000000"/>
          </a:solidFill>
          <a:prstDash val="solid"/>
        </a:ln>
      </c:spPr>
      <c:txPr>
        <a:bodyPr/>
        <a:lstStyle/>
        <a:p>
          <a:pPr>
            <a:defRPr sz="1100" b="1" i="0" u="none" strike="noStrike" baseline="0">
              <a:solidFill>
                <a:srgbClr val="000000"/>
              </a:solidFill>
              <a:latin typeface="Arial"/>
              <a:ea typeface="Arial"/>
              <a:cs typeface="Arial"/>
            </a:defRPr>
          </a:pPr>
          <a:endParaRPr lang="pl-PL"/>
        </a:p>
      </c:txPr>
    </c:legend>
    <c:plotVisOnly val="1"/>
    <c:dispBlanksAs val="gap"/>
    <c:showDLblsOverMax val="0"/>
  </c:chart>
  <c:spPr>
    <a:noFill/>
    <a:ln>
      <a:noFill/>
    </a:ln>
  </c:spPr>
  <c:txPr>
    <a:bodyPr/>
    <a:lstStyle/>
    <a:p>
      <a:pPr>
        <a:defRPr sz="1200" b="1" i="0" u="none" strike="noStrike" baseline="0">
          <a:solidFill>
            <a:srgbClr val="000000"/>
          </a:solidFill>
          <a:latin typeface="Arial"/>
          <a:ea typeface="Arial"/>
          <a:cs typeface="Arial"/>
        </a:defRPr>
      </a:pPr>
      <a:endParaRPr lang="pl-PL"/>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47"/>
      <c:hPercent val="53"/>
      <c:rotY val="37"/>
      <c:depthPercent val="100"/>
      <c:rAngAx val="1"/>
    </c:view3D>
    <c:floor>
      <c:thickness val="0"/>
      <c:spPr>
        <a:solidFill>
          <a:srgbClr val="C0C0C0"/>
        </a:solidFill>
        <a:ln w="3175">
          <a:solidFill>
            <a:srgbClr val="000000"/>
          </a:solidFill>
          <a:prstDash val="solid"/>
        </a:ln>
      </c:spPr>
    </c:floor>
    <c:sideWall>
      <c:thickness val="0"/>
      <c:spPr>
        <a:solidFill>
          <a:srgbClr val="C0C0C0"/>
        </a:solidFill>
        <a:ln w="12700">
          <a:solidFill>
            <a:srgbClr val="808080"/>
          </a:solidFill>
          <a:prstDash val="solid"/>
        </a:ln>
      </c:spPr>
    </c:sideWall>
    <c:backWall>
      <c:thickness val="0"/>
      <c:spPr>
        <a:solidFill>
          <a:srgbClr val="C0C0C0"/>
        </a:solidFill>
        <a:ln w="12700">
          <a:solidFill>
            <a:srgbClr val="808080"/>
          </a:solidFill>
          <a:prstDash val="solid"/>
        </a:ln>
      </c:spPr>
    </c:backWall>
    <c:plotArea>
      <c:layout>
        <c:manualLayout>
          <c:layoutTarget val="inner"/>
          <c:xMode val="edge"/>
          <c:yMode val="edge"/>
          <c:x val="9.4978762935404484E-2"/>
          <c:y val="7.8643791573297428E-2"/>
          <c:w val="0.82698961937716264"/>
          <c:h val="0.82167832167832189"/>
        </c:manualLayout>
      </c:layout>
      <c:bar3DChart>
        <c:barDir val="col"/>
        <c:grouping val="clustered"/>
        <c:varyColors val="0"/>
        <c:ser>
          <c:idx val="0"/>
          <c:order val="0"/>
          <c:tx>
            <c:strRef>
              <c:f>Sheet1!$A$2</c:f>
              <c:strCache>
                <c:ptCount val="1"/>
                <c:pt idx="0">
                  <c:v>tak</c:v>
                </c:pt>
              </c:strCache>
            </c:strRef>
          </c:tx>
          <c:spPr>
            <a:solidFill>
              <a:srgbClr val="9999FF"/>
            </a:solidFill>
            <a:ln w="12700">
              <a:solidFill>
                <a:srgbClr val="000000"/>
              </a:solidFill>
              <a:prstDash val="solid"/>
            </a:ln>
          </c:spPr>
          <c:invertIfNegative val="0"/>
          <c:cat>
            <c:numRef>
              <c:f>Sheet1!$B$1:$F$1</c:f>
              <c:numCache>
                <c:formatCode>0.0%</c:formatCode>
                <c:ptCount val="2"/>
                <c:pt idx="0">
                  <c:v>8.4000000000000019E-2</c:v>
                </c:pt>
                <c:pt idx="1">
                  <c:v>0.91600000000000004</c:v>
                </c:pt>
              </c:numCache>
            </c:numRef>
          </c:cat>
          <c:val>
            <c:numRef>
              <c:f>Sheet1!$B$2:$F$2</c:f>
              <c:numCache>
                <c:formatCode>0.00</c:formatCode>
                <c:ptCount val="2"/>
                <c:pt idx="1">
                  <c:v>13.3</c:v>
                </c:pt>
              </c:numCache>
            </c:numRef>
          </c:val>
        </c:ser>
        <c:ser>
          <c:idx val="1"/>
          <c:order val="1"/>
          <c:tx>
            <c:strRef>
              <c:f>Sheet1!$A$3</c:f>
              <c:strCache>
                <c:ptCount val="1"/>
                <c:pt idx="0">
                  <c:v>nie</c:v>
                </c:pt>
              </c:strCache>
            </c:strRef>
          </c:tx>
          <c:spPr>
            <a:solidFill>
              <a:srgbClr val="FFCC99"/>
            </a:solidFill>
            <a:ln w="12700">
              <a:solidFill>
                <a:srgbClr val="000000"/>
              </a:solidFill>
              <a:prstDash val="solid"/>
            </a:ln>
          </c:spPr>
          <c:invertIfNegative val="0"/>
          <c:cat>
            <c:numRef>
              <c:f>Sheet1!$B$1:$F$1</c:f>
              <c:numCache>
                <c:formatCode>0.0%</c:formatCode>
                <c:ptCount val="2"/>
                <c:pt idx="0">
                  <c:v>8.4000000000000019E-2</c:v>
                </c:pt>
                <c:pt idx="1">
                  <c:v>0.91600000000000004</c:v>
                </c:pt>
              </c:numCache>
            </c:numRef>
          </c:cat>
          <c:val>
            <c:numRef>
              <c:f>Sheet1!$B$3:$F$3</c:f>
              <c:numCache>
                <c:formatCode>General</c:formatCode>
                <c:ptCount val="2"/>
                <c:pt idx="0">
                  <c:v>2</c:v>
                </c:pt>
              </c:numCache>
            </c:numRef>
          </c:val>
        </c:ser>
        <c:dLbls>
          <c:showLegendKey val="0"/>
          <c:showVal val="0"/>
          <c:showCatName val="0"/>
          <c:showSerName val="0"/>
          <c:showPercent val="0"/>
          <c:showBubbleSize val="0"/>
        </c:dLbls>
        <c:gapWidth val="150"/>
        <c:gapDepth val="0"/>
        <c:shape val="box"/>
        <c:axId val="44506112"/>
        <c:axId val="44439168"/>
        <c:axId val="0"/>
      </c:bar3DChart>
      <c:catAx>
        <c:axId val="44506112"/>
        <c:scaling>
          <c:orientation val="minMax"/>
        </c:scaling>
        <c:delete val="0"/>
        <c:axPos val="b"/>
        <c:numFmt formatCode="0.0%" sourceLinked="1"/>
        <c:majorTickMark val="out"/>
        <c:minorTickMark val="none"/>
        <c:tickLblPos val="low"/>
        <c:spPr>
          <a:ln w="3175">
            <a:solidFill>
              <a:srgbClr val="000000"/>
            </a:solidFill>
            <a:prstDash val="solid"/>
          </a:ln>
        </c:spPr>
        <c:txPr>
          <a:bodyPr rot="0" vert="horz"/>
          <a:lstStyle/>
          <a:p>
            <a:pPr>
              <a:defRPr sz="1200" b="1" i="0" u="none" strike="noStrike" baseline="0">
                <a:solidFill>
                  <a:srgbClr val="000000"/>
                </a:solidFill>
                <a:latin typeface="Arial"/>
                <a:ea typeface="Arial"/>
                <a:cs typeface="Arial"/>
              </a:defRPr>
            </a:pPr>
            <a:endParaRPr lang="pl-PL"/>
          </a:p>
        </c:txPr>
        <c:crossAx val="44439168"/>
        <c:crosses val="autoZero"/>
        <c:auto val="1"/>
        <c:lblAlgn val="ctr"/>
        <c:lblOffset val="100"/>
        <c:tickLblSkip val="1"/>
        <c:tickMarkSkip val="1"/>
        <c:noMultiLvlLbl val="0"/>
      </c:catAx>
      <c:valAx>
        <c:axId val="44439168"/>
        <c:scaling>
          <c:orientation val="minMax"/>
        </c:scaling>
        <c:delete val="0"/>
        <c:axPos val="l"/>
        <c:majorGridlines>
          <c:spPr>
            <a:ln w="3175">
              <a:solidFill>
                <a:srgbClr val="000000"/>
              </a:solidFill>
              <a:prstDash val="solid"/>
            </a:ln>
          </c:spPr>
        </c:majorGridlines>
        <c:numFmt formatCode="0.00" sourceLinked="1"/>
        <c:majorTickMark val="out"/>
        <c:minorTickMark val="none"/>
        <c:tickLblPos val="nextTo"/>
        <c:spPr>
          <a:ln w="3175">
            <a:solidFill>
              <a:srgbClr val="000000"/>
            </a:solidFill>
            <a:prstDash val="solid"/>
          </a:ln>
        </c:spPr>
        <c:txPr>
          <a:bodyPr rot="0" vert="horz"/>
          <a:lstStyle/>
          <a:p>
            <a:pPr>
              <a:defRPr sz="1200" b="1" i="0" u="none" strike="noStrike" baseline="0">
                <a:solidFill>
                  <a:srgbClr val="000000"/>
                </a:solidFill>
                <a:latin typeface="Arial"/>
                <a:ea typeface="Arial"/>
                <a:cs typeface="Arial"/>
              </a:defRPr>
            </a:pPr>
            <a:endParaRPr lang="pl-PL"/>
          </a:p>
        </c:txPr>
        <c:crossAx val="44506112"/>
        <c:crosses val="autoZero"/>
        <c:crossBetween val="between"/>
      </c:valAx>
      <c:spPr>
        <a:noFill/>
        <a:ln w="25400">
          <a:noFill/>
        </a:ln>
      </c:spPr>
    </c:plotArea>
    <c:legend>
      <c:legendPos val="r"/>
      <c:layout>
        <c:manualLayout>
          <c:xMode val="edge"/>
          <c:yMode val="edge"/>
          <c:x val="0.90830449826989645"/>
          <c:y val="0.41608391608391621"/>
          <c:w val="8.4775086505190334E-2"/>
          <c:h val="0.17132867132867127"/>
        </c:manualLayout>
      </c:layout>
      <c:overlay val="0"/>
      <c:spPr>
        <a:noFill/>
        <a:ln w="3175">
          <a:solidFill>
            <a:srgbClr val="000000"/>
          </a:solidFill>
          <a:prstDash val="solid"/>
        </a:ln>
      </c:spPr>
      <c:txPr>
        <a:bodyPr/>
        <a:lstStyle/>
        <a:p>
          <a:pPr>
            <a:defRPr sz="1100" b="1" i="0" u="none" strike="noStrike" baseline="0">
              <a:solidFill>
                <a:srgbClr val="000000"/>
              </a:solidFill>
              <a:latin typeface="Arial"/>
              <a:ea typeface="Arial"/>
              <a:cs typeface="Arial"/>
            </a:defRPr>
          </a:pPr>
          <a:endParaRPr lang="pl-PL"/>
        </a:p>
      </c:txPr>
    </c:legend>
    <c:plotVisOnly val="1"/>
    <c:dispBlanksAs val="gap"/>
    <c:showDLblsOverMax val="0"/>
  </c:chart>
  <c:spPr>
    <a:noFill/>
    <a:ln>
      <a:noFill/>
    </a:ln>
  </c:spPr>
  <c:txPr>
    <a:bodyPr/>
    <a:lstStyle/>
    <a:p>
      <a:pPr>
        <a:defRPr sz="1200" b="1" i="0" u="none" strike="noStrike" baseline="0">
          <a:solidFill>
            <a:srgbClr val="000000"/>
          </a:solidFill>
          <a:latin typeface="Arial"/>
          <a:ea typeface="Arial"/>
          <a:cs typeface="Arial"/>
        </a:defRPr>
      </a:pPr>
      <a:endParaRPr lang="pl-PL"/>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73"/>
      <c:hPercent val="57"/>
      <c:rotY val="44"/>
      <c:depthPercent val="100"/>
      <c:rAngAx val="1"/>
    </c:view3D>
    <c:floor>
      <c:thickness val="0"/>
      <c:spPr>
        <a:solidFill>
          <a:srgbClr val="C0C0C0"/>
        </a:solidFill>
        <a:ln w="3175">
          <a:solidFill>
            <a:srgbClr val="000000"/>
          </a:solidFill>
          <a:prstDash val="solid"/>
        </a:ln>
      </c:spPr>
    </c:floor>
    <c:sideWall>
      <c:thickness val="0"/>
      <c:spPr>
        <a:solidFill>
          <a:srgbClr val="C0C0C0"/>
        </a:solidFill>
        <a:ln w="12700">
          <a:solidFill>
            <a:srgbClr val="808080"/>
          </a:solidFill>
          <a:prstDash val="solid"/>
        </a:ln>
      </c:spPr>
    </c:sideWall>
    <c:backWall>
      <c:thickness val="0"/>
      <c:spPr>
        <a:solidFill>
          <a:srgbClr val="C0C0C0"/>
        </a:solidFill>
        <a:ln w="12700">
          <a:solidFill>
            <a:srgbClr val="808080"/>
          </a:solidFill>
          <a:prstDash val="solid"/>
        </a:ln>
      </c:spPr>
    </c:backWall>
    <c:plotArea>
      <c:layout>
        <c:manualLayout>
          <c:layoutTarget val="inner"/>
          <c:xMode val="edge"/>
          <c:yMode val="edge"/>
          <c:x val="6.9491525423728842E-2"/>
          <c:y val="3.7037037037037049E-2"/>
          <c:w val="0.6813559322033903"/>
          <c:h val="0.8037037037037037"/>
        </c:manualLayout>
      </c:layout>
      <c:bar3DChart>
        <c:barDir val="col"/>
        <c:grouping val="clustered"/>
        <c:varyColors val="0"/>
        <c:ser>
          <c:idx val="0"/>
          <c:order val="0"/>
          <c:tx>
            <c:strRef>
              <c:f>Sheet1!$A$2</c:f>
              <c:strCache>
                <c:ptCount val="1"/>
                <c:pt idx="0">
                  <c:v>postawa aktywna</c:v>
                </c:pt>
              </c:strCache>
            </c:strRef>
          </c:tx>
          <c:spPr>
            <a:solidFill>
              <a:srgbClr val="9999FF"/>
            </a:solidFill>
            <a:ln w="12700">
              <a:solidFill>
                <a:srgbClr val="000000"/>
              </a:solidFill>
              <a:prstDash val="solid"/>
            </a:ln>
          </c:spPr>
          <c:invertIfNegative val="0"/>
          <c:cat>
            <c:numRef>
              <c:f>Sheet1!$B$1:$D$1</c:f>
              <c:numCache>
                <c:formatCode>0.0%</c:formatCode>
                <c:ptCount val="2"/>
                <c:pt idx="0" formatCode="0%">
                  <c:v>0.46700000000000008</c:v>
                </c:pt>
                <c:pt idx="1">
                  <c:v>0.53</c:v>
                </c:pt>
              </c:numCache>
            </c:numRef>
          </c:cat>
          <c:val>
            <c:numRef>
              <c:f>Sheet1!$B$2:$D$2</c:f>
              <c:numCache>
                <c:formatCode>General</c:formatCode>
                <c:ptCount val="2"/>
                <c:pt idx="1">
                  <c:v>8</c:v>
                </c:pt>
              </c:numCache>
            </c:numRef>
          </c:val>
        </c:ser>
        <c:ser>
          <c:idx val="1"/>
          <c:order val="1"/>
          <c:tx>
            <c:strRef>
              <c:f>Sheet1!$A$3</c:f>
              <c:strCache>
                <c:ptCount val="1"/>
                <c:pt idx="0">
                  <c:v>postawa bierna</c:v>
                </c:pt>
              </c:strCache>
            </c:strRef>
          </c:tx>
          <c:spPr>
            <a:solidFill>
              <a:srgbClr val="FFFF99"/>
            </a:solidFill>
            <a:ln w="12700">
              <a:solidFill>
                <a:srgbClr val="000000"/>
              </a:solidFill>
              <a:prstDash val="solid"/>
            </a:ln>
          </c:spPr>
          <c:invertIfNegative val="0"/>
          <c:cat>
            <c:numRef>
              <c:f>Sheet1!$B$1:$D$1</c:f>
              <c:numCache>
                <c:formatCode>0.0%</c:formatCode>
                <c:ptCount val="2"/>
                <c:pt idx="0" formatCode="0%">
                  <c:v>0.46700000000000008</c:v>
                </c:pt>
                <c:pt idx="1">
                  <c:v>0.53</c:v>
                </c:pt>
              </c:numCache>
            </c:numRef>
          </c:cat>
          <c:val>
            <c:numRef>
              <c:f>Sheet1!$B$3:$D$3</c:f>
              <c:numCache>
                <c:formatCode>General</c:formatCode>
                <c:ptCount val="2"/>
                <c:pt idx="0">
                  <c:v>7</c:v>
                </c:pt>
              </c:numCache>
            </c:numRef>
          </c:val>
        </c:ser>
        <c:dLbls>
          <c:showLegendKey val="0"/>
          <c:showVal val="0"/>
          <c:showCatName val="0"/>
          <c:showSerName val="0"/>
          <c:showPercent val="0"/>
          <c:showBubbleSize val="0"/>
        </c:dLbls>
        <c:gapWidth val="150"/>
        <c:gapDepth val="0"/>
        <c:shape val="box"/>
        <c:axId val="44513280"/>
        <c:axId val="180969472"/>
        <c:axId val="0"/>
      </c:bar3DChart>
      <c:catAx>
        <c:axId val="44513280"/>
        <c:scaling>
          <c:orientation val="minMax"/>
        </c:scaling>
        <c:delete val="0"/>
        <c:axPos val="b"/>
        <c:numFmt formatCode="0%" sourceLinked="1"/>
        <c:majorTickMark val="out"/>
        <c:minorTickMark val="none"/>
        <c:tickLblPos val="low"/>
        <c:spPr>
          <a:ln w="3175">
            <a:solidFill>
              <a:srgbClr val="000000"/>
            </a:solidFill>
            <a:prstDash val="solid"/>
          </a:ln>
        </c:spPr>
        <c:txPr>
          <a:bodyPr rot="0" vert="horz"/>
          <a:lstStyle/>
          <a:p>
            <a:pPr>
              <a:defRPr sz="1175" b="1" i="0" u="none" strike="noStrike" baseline="0">
                <a:solidFill>
                  <a:srgbClr val="000000"/>
                </a:solidFill>
                <a:latin typeface="Arial"/>
                <a:ea typeface="Arial"/>
                <a:cs typeface="Arial"/>
              </a:defRPr>
            </a:pPr>
            <a:endParaRPr lang="pl-PL"/>
          </a:p>
        </c:txPr>
        <c:crossAx val="180969472"/>
        <c:crosses val="autoZero"/>
        <c:auto val="1"/>
        <c:lblAlgn val="ctr"/>
        <c:lblOffset val="100"/>
        <c:tickLblSkip val="1"/>
        <c:tickMarkSkip val="1"/>
        <c:noMultiLvlLbl val="0"/>
      </c:catAx>
      <c:valAx>
        <c:axId val="180969472"/>
        <c:scaling>
          <c:orientation val="minMax"/>
        </c:scaling>
        <c:delete val="0"/>
        <c:axPos val="l"/>
        <c:majorGridlines>
          <c:spPr>
            <a:ln w="3175">
              <a:solidFill>
                <a:srgbClr val="000000"/>
              </a:solidFill>
              <a:prstDash val="solid"/>
            </a:ln>
          </c:spPr>
        </c:majorGridlines>
        <c:numFmt formatCode="General" sourceLinked="1"/>
        <c:majorTickMark val="out"/>
        <c:minorTickMark val="none"/>
        <c:tickLblPos val="nextTo"/>
        <c:spPr>
          <a:ln w="3175">
            <a:solidFill>
              <a:srgbClr val="000000"/>
            </a:solidFill>
            <a:prstDash val="solid"/>
          </a:ln>
        </c:spPr>
        <c:txPr>
          <a:bodyPr rot="0" vert="horz"/>
          <a:lstStyle/>
          <a:p>
            <a:pPr>
              <a:defRPr sz="1175" b="1" i="0" u="none" strike="noStrike" baseline="0">
                <a:solidFill>
                  <a:srgbClr val="000000"/>
                </a:solidFill>
                <a:latin typeface="Arial"/>
                <a:ea typeface="Arial"/>
                <a:cs typeface="Arial"/>
              </a:defRPr>
            </a:pPr>
            <a:endParaRPr lang="pl-PL"/>
          </a:p>
        </c:txPr>
        <c:crossAx val="44513280"/>
        <c:crosses val="autoZero"/>
        <c:crossBetween val="between"/>
      </c:valAx>
      <c:spPr>
        <a:noFill/>
        <a:ln w="25400">
          <a:noFill/>
        </a:ln>
      </c:spPr>
    </c:plotArea>
    <c:legend>
      <c:legendPos val="r"/>
      <c:layout>
        <c:manualLayout>
          <c:xMode val="edge"/>
          <c:yMode val="edge"/>
          <c:x val="0.72542372881355932"/>
          <c:y val="0.2"/>
          <c:w val="0.26440677966101706"/>
          <c:h val="0.35555555555555557"/>
        </c:manualLayout>
      </c:layout>
      <c:overlay val="0"/>
      <c:spPr>
        <a:noFill/>
        <a:ln w="3175">
          <a:solidFill>
            <a:srgbClr val="000000"/>
          </a:solidFill>
          <a:prstDash val="solid"/>
        </a:ln>
      </c:spPr>
      <c:txPr>
        <a:bodyPr/>
        <a:lstStyle/>
        <a:p>
          <a:pPr>
            <a:defRPr sz="1100" b="1" i="0" u="none" strike="noStrike" baseline="0">
              <a:solidFill>
                <a:srgbClr val="000000"/>
              </a:solidFill>
              <a:latin typeface="Arial"/>
              <a:ea typeface="Arial"/>
              <a:cs typeface="Arial"/>
            </a:defRPr>
          </a:pPr>
          <a:endParaRPr lang="pl-PL"/>
        </a:p>
      </c:txPr>
    </c:legend>
    <c:plotVisOnly val="1"/>
    <c:dispBlanksAs val="gap"/>
    <c:showDLblsOverMax val="0"/>
  </c:chart>
  <c:spPr>
    <a:noFill/>
    <a:ln>
      <a:noFill/>
    </a:ln>
  </c:spPr>
  <c:txPr>
    <a:bodyPr/>
    <a:lstStyle/>
    <a:p>
      <a:pPr>
        <a:defRPr sz="1175" b="1" i="0" u="none" strike="noStrike" baseline="0">
          <a:solidFill>
            <a:srgbClr val="000000"/>
          </a:solidFill>
          <a:latin typeface="Arial"/>
          <a:ea typeface="Arial"/>
          <a:cs typeface="Arial"/>
        </a:defRPr>
      </a:pPr>
      <a:endParaRPr lang="pl-PL"/>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46"/>
      <c:hPercent val="54"/>
      <c:rotY val="44"/>
      <c:depthPercent val="100"/>
      <c:rAngAx val="1"/>
    </c:view3D>
    <c:floor>
      <c:thickness val="0"/>
      <c:spPr>
        <a:solidFill>
          <a:srgbClr val="C0C0C0"/>
        </a:solidFill>
        <a:ln w="3175">
          <a:solidFill>
            <a:srgbClr val="000000"/>
          </a:solidFill>
          <a:prstDash val="solid"/>
        </a:ln>
      </c:spPr>
    </c:floor>
    <c:sideWall>
      <c:thickness val="0"/>
      <c:spPr>
        <a:solidFill>
          <a:srgbClr val="C0C0C0"/>
        </a:solidFill>
        <a:ln w="12700">
          <a:solidFill>
            <a:srgbClr val="808080"/>
          </a:solidFill>
          <a:prstDash val="solid"/>
        </a:ln>
      </c:spPr>
    </c:sideWall>
    <c:backWall>
      <c:thickness val="0"/>
      <c:spPr>
        <a:solidFill>
          <a:srgbClr val="C0C0C0"/>
        </a:solidFill>
        <a:ln w="12700">
          <a:solidFill>
            <a:srgbClr val="808080"/>
          </a:solidFill>
          <a:prstDash val="solid"/>
        </a:ln>
      </c:spPr>
    </c:backWall>
    <c:plotArea>
      <c:layout>
        <c:manualLayout>
          <c:layoutTarget val="inner"/>
          <c:xMode val="edge"/>
          <c:yMode val="edge"/>
          <c:x val="6.3122923588039864E-2"/>
          <c:y val="3.236245954692557E-2"/>
          <c:w val="0.83720930232558188"/>
          <c:h val="0.82524271844660191"/>
        </c:manualLayout>
      </c:layout>
      <c:bar3DChart>
        <c:barDir val="col"/>
        <c:grouping val="clustered"/>
        <c:varyColors val="0"/>
        <c:ser>
          <c:idx val="0"/>
          <c:order val="0"/>
          <c:tx>
            <c:strRef>
              <c:f>Sheet1!$A$2</c:f>
              <c:strCache>
                <c:ptCount val="1"/>
                <c:pt idx="0">
                  <c:v>tak</c:v>
                </c:pt>
              </c:strCache>
            </c:strRef>
          </c:tx>
          <c:spPr>
            <a:solidFill>
              <a:srgbClr val="FF0000"/>
            </a:solidFill>
            <a:ln w="12700">
              <a:solidFill>
                <a:srgbClr val="000000"/>
              </a:solidFill>
              <a:prstDash val="solid"/>
            </a:ln>
          </c:spPr>
          <c:invertIfNegative val="0"/>
          <c:cat>
            <c:numRef>
              <c:f>Sheet1!$B$1:$C$1</c:f>
              <c:numCache>
                <c:formatCode>0.0%</c:formatCode>
                <c:ptCount val="2"/>
                <c:pt idx="0">
                  <c:v>6.7000000000000004E-2</c:v>
                </c:pt>
                <c:pt idx="1">
                  <c:v>0.93300000000000005</c:v>
                </c:pt>
              </c:numCache>
            </c:numRef>
          </c:cat>
          <c:val>
            <c:numRef>
              <c:f>Sheet1!$B$2:$C$2</c:f>
              <c:numCache>
                <c:formatCode>General</c:formatCode>
                <c:ptCount val="2"/>
                <c:pt idx="1">
                  <c:v>14</c:v>
                </c:pt>
              </c:numCache>
            </c:numRef>
          </c:val>
        </c:ser>
        <c:ser>
          <c:idx val="1"/>
          <c:order val="1"/>
          <c:tx>
            <c:strRef>
              <c:f>Sheet1!$A$3</c:f>
              <c:strCache>
                <c:ptCount val="1"/>
                <c:pt idx="0">
                  <c:v>nie</c:v>
                </c:pt>
              </c:strCache>
            </c:strRef>
          </c:tx>
          <c:spPr>
            <a:solidFill>
              <a:srgbClr val="993366"/>
            </a:solidFill>
            <a:ln w="12700">
              <a:solidFill>
                <a:srgbClr val="000000"/>
              </a:solidFill>
              <a:prstDash val="solid"/>
            </a:ln>
          </c:spPr>
          <c:invertIfNegative val="0"/>
          <c:dPt>
            <c:idx val="0"/>
            <c:invertIfNegative val="0"/>
            <c:bubble3D val="0"/>
            <c:spPr>
              <a:solidFill>
                <a:srgbClr val="FF00FF"/>
              </a:solidFill>
              <a:ln w="12700">
                <a:solidFill>
                  <a:srgbClr val="000000"/>
                </a:solidFill>
                <a:prstDash val="solid"/>
              </a:ln>
            </c:spPr>
          </c:dPt>
          <c:cat>
            <c:numRef>
              <c:f>Sheet1!$B$1:$C$1</c:f>
              <c:numCache>
                <c:formatCode>0.0%</c:formatCode>
                <c:ptCount val="2"/>
                <c:pt idx="0">
                  <c:v>6.7000000000000004E-2</c:v>
                </c:pt>
                <c:pt idx="1">
                  <c:v>0.93300000000000005</c:v>
                </c:pt>
              </c:numCache>
            </c:numRef>
          </c:cat>
          <c:val>
            <c:numRef>
              <c:f>Sheet1!$B$3:$C$3</c:f>
              <c:numCache>
                <c:formatCode>General</c:formatCode>
                <c:ptCount val="2"/>
                <c:pt idx="0">
                  <c:v>1</c:v>
                </c:pt>
              </c:numCache>
            </c:numRef>
          </c:val>
        </c:ser>
        <c:dLbls>
          <c:showLegendKey val="0"/>
          <c:showVal val="0"/>
          <c:showCatName val="0"/>
          <c:showSerName val="0"/>
          <c:showPercent val="0"/>
          <c:showBubbleSize val="0"/>
        </c:dLbls>
        <c:gapWidth val="150"/>
        <c:gapDepth val="0"/>
        <c:shape val="box"/>
        <c:axId val="44565504"/>
        <c:axId val="180971776"/>
        <c:axId val="0"/>
      </c:bar3DChart>
      <c:catAx>
        <c:axId val="44565504"/>
        <c:scaling>
          <c:orientation val="minMax"/>
        </c:scaling>
        <c:delete val="0"/>
        <c:axPos val="b"/>
        <c:numFmt formatCode="0.0%" sourceLinked="1"/>
        <c:majorTickMark val="out"/>
        <c:minorTickMark val="none"/>
        <c:tickLblPos val="low"/>
        <c:spPr>
          <a:ln w="3175">
            <a:solidFill>
              <a:srgbClr val="000000"/>
            </a:solidFill>
            <a:prstDash val="solid"/>
          </a:ln>
        </c:spPr>
        <c:txPr>
          <a:bodyPr rot="0" vert="horz"/>
          <a:lstStyle/>
          <a:p>
            <a:pPr>
              <a:defRPr sz="1200" b="1" i="0" u="none" strike="noStrike" baseline="0">
                <a:solidFill>
                  <a:srgbClr val="000000"/>
                </a:solidFill>
                <a:latin typeface="Arial"/>
                <a:ea typeface="Arial"/>
                <a:cs typeface="Arial"/>
              </a:defRPr>
            </a:pPr>
            <a:endParaRPr lang="pl-PL"/>
          </a:p>
        </c:txPr>
        <c:crossAx val="180971776"/>
        <c:crosses val="autoZero"/>
        <c:auto val="1"/>
        <c:lblAlgn val="ctr"/>
        <c:lblOffset val="100"/>
        <c:tickLblSkip val="1"/>
        <c:tickMarkSkip val="1"/>
        <c:noMultiLvlLbl val="0"/>
      </c:catAx>
      <c:valAx>
        <c:axId val="180971776"/>
        <c:scaling>
          <c:orientation val="minMax"/>
        </c:scaling>
        <c:delete val="0"/>
        <c:axPos val="l"/>
        <c:majorGridlines>
          <c:spPr>
            <a:ln w="3175">
              <a:solidFill>
                <a:srgbClr val="000000"/>
              </a:solidFill>
              <a:prstDash val="solid"/>
            </a:ln>
          </c:spPr>
        </c:majorGridlines>
        <c:numFmt formatCode="General" sourceLinked="1"/>
        <c:majorTickMark val="out"/>
        <c:minorTickMark val="none"/>
        <c:tickLblPos val="nextTo"/>
        <c:spPr>
          <a:ln w="3175">
            <a:solidFill>
              <a:srgbClr val="000000"/>
            </a:solidFill>
            <a:prstDash val="solid"/>
          </a:ln>
        </c:spPr>
        <c:txPr>
          <a:bodyPr rot="0" vert="horz"/>
          <a:lstStyle/>
          <a:p>
            <a:pPr>
              <a:defRPr sz="1200" b="1" i="0" u="none" strike="noStrike" baseline="0">
                <a:solidFill>
                  <a:srgbClr val="000000"/>
                </a:solidFill>
                <a:latin typeface="Arial"/>
                <a:ea typeface="Arial"/>
                <a:cs typeface="Arial"/>
              </a:defRPr>
            </a:pPr>
            <a:endParaRPr lang="pl-PL"/>
          </a:p>
        </c:txPr>
        <c:crossAx val="44565504"/>
        <c:crosses val="autoZero"/>
        <c:crossBetween val="between"/>
      </c:valAx>
      <c:spPr>
        <a:noFill/>
        <a:ln w="25399">
          <a:noFill/>
        </a:ln>
      </c:spPr>
    </c:plotArea>
    <c:legend>
      <c:legendPos val="r"/>
      <c:layout>
        <c:manualLayout>
          <c:xMode val="edge"/>
          <c:yMode val="edge"/>
          <c:x val="0.87209302325581428"/>
          <c:y val="0.33980582524271868"/>
          <c:w val="0.11960132890365453"/>
          <c:h val="0.22006472491909385"/>
        </c:manualLayout>
      </c:layout>
      <c:overlay val="0"/>
      <c:spPr>
        <a:noFill/>
        <a:ln w="3175">
          <a:solidFill>
            <a:srgbClr val="000000"/>
          </a:solidFill>
          <a:prstDash val="solid"/>
        </a:ln>
      </c:spPr>
      <c:txPr>
        <a:bodyPr/>
        <a:lstStyle/>
        <a:p>
          <a:pPr>
            <a:defRPr sz="1010" b="1" i="0" u="none" strike="noStrike" baseline="0">
              <a:solidFill>
                <a:srgbClr val="000000"/>
              </a:solidFill>
              <a:latin typeface="Arial"/>
              <a:ea typeface="Arial"/>
              <a:cs typeface="Arial"/>
            </a:defRPr>
          </a:pPr>
          <a:endParaRPr lang="pl-PL"/>
        </a:p>
      </c:txPr>
    </c:legend>
    <c:plotVisOnly val="1"/>
    <c:dispBlanksAs val="gap"/>
    <c:showDLblsOverMax val="0"/>
  </c:chart>
  <c:spPr>
    <a:noFill/>
    <a:ln>
      <a:noFill/>
    </a:ln>
  </c:spPr>
  <c:txPr>
    <a:bodyPr/>
    <a:lstStyle/>
    <a:p>
      <a:pPr>
        <a:defRPr sz="1200" b="1" i="0" u="none" strike="noStrike" baseline="0">
          <a:solidFill>
            <a:srgbClr val="000000"/>
          </a:solidFill>
          <a:latin typeface="Arial"/>
          <a:ea typeface="Arial"/>
          <a:cs typeface="Arial"/>
        </a:defRPr>
      </a:pPr>
      <a:endParaRPr lang="pl-PL"/>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39"/>
      <c:hPercent val="58"/>
      <c:rotY val="44"/>
      <c:depthPercent val="100"/>
      <c:rAngAx val="1"/>
    </c:view3D>
    <c:floor>
      <c:thickness val="0"/>
      <c:spPr>
        <a:solidFill>
          <a:srgbClr val="C0C0C0"/>
        </a:solidFill>
        <a:ln w="3175">
          <a:solidFill>
            <a:srgbClr val="000000"/>
          </a:solidFill>
          <a:prstDash val="solid"/>
        </a:ln>
      </c:spPr>
    </c:floor>
    <c:sideWall>
      <c:thickness val="0"/>
      <c:spPr>
        <a:solidFill>
          <a:srgbClr val="C0C0C0"/>
        </a:solidFill>
        <a:ln w="12700">
          <a:solidFill>
            <a:srgbClr val="808080"/>
          </a:solidFill>
          <a:prstDash val="solid"/>
        </a:ln>
      </c:spPr>
    </c:sideWall>
    <c:backWall>
      <c:thickness val="0"/>
      <c:spPr>
        <a:solidFill>
          <a:srgbClr val="C0C0C0"/>
        </a:solidFill>
        <a:ln w="12700">
          <a:solidFill>
            <a:srgbClr val="808080"/>
          </a:solidFill>
          <a:prstDash val="solid"/>
        </a:ln>
      </c:spPr>
    </c:backWall>
    <c:plotArea>
      <c:layout>
        <c:manualLayout>
          <c:layoutTarget val="inner"/>
          <c:xMode val="edge"/>
          <c:yMode val="edge"/>
          <c:x val="6.9767441860465143E-2"/>
          <c:y val="3.0211480362537766E-2"/>
          <c:w val="0.8289036544850501"/>
          <c:h val="0.82779456193353473"/>
        </c:manualLayout>
      </c:layout>
      <c:bar3DChart>
        <c:barDir val="col"/>
        <c:grouping val="clustered"/>
        <c:varyColors val="0"/>
        <c:ser>
          <c:idx val="0"/>
          <c:order val="0"/>
          <c:tx>
            <c:strRef>
              <c:f>Sheet1!$A$2</c:f>
              <c:strCache>
                <c:ptCount val="1"/>
                <c:pt idx="0">
                  <c:v>tak</c:v>
                </c:pt>
              </c:strCache>
            </c:strRef>
          </c:tx>
          <c:spPr>
            <a:solidFill>
              <a:srgbClr val="9999FF"/>
            </a:solidFill>
            <a:ln w="12700">
              <a:solidFill>
                <a:srgbClr val="000000"/>
              </a:solidFill>
              <a:prstDash val="solid"/>
            </a:ln>
          </c:spPr>
          <c:invertIfNegative val="0"/>
          <c:cat>
            <c:numRef>
              <c:f>Sheet1!$B$1:$D$1</c:f>
              <c:numCache>
                <c:formatCode>0.0%</c:formatCode>
                <c:ptCount val="2"/>
                <c:pt idx="0">
                  <c:v>6.7000000000000004E-2</c:v>
                </c:pt>
                <c:pt idx="1">
                  <c:v>0.93300000000000005</c:v>
                </c:pt>
              </c:numCache>
            </c:numRef>
          </c:cat>
          <c:val>
            <c:numRef>
              <c:f>Sheet1!$B$2:$D$2</c:f>
              <c:numCache>
                <c:formatCode>General</c:formatCode>
                <c:ptCount val="2"/>
                <c:pt idx="1">
                  <c:v>14</c:v>
                </c:pt>
              </c:numCache>
            </c:numRef>
          </c:val>
        </c:ser>
        <c:ser>
          <c:idx val="1"/>
          <c:order val="1"/>
          <c:tx>
            <c:strRef>
              <c:f>Sheet1!$A$3</c:f>
              <c:strCache>
                <c:ptCount val="1"/>
                <c:pt idx="0">
                  <c:v>nie</c:v>
                </c:pt>
              </c:strCache>
            </c:strRef>
          </c:tx>
          <c:spPr>
            <a:solidFill>
              <a:srgbClr val="FFFF99"/>
            </a:solidFill>
            <a:ln w="12700">
              <a:solidFill>
                <a:srgbClr val="000000"/>
              </a:solidFill>
              <a:prstDash val="solid"/>
            </a:ln>
          </c:spPr>
          <c:invertIfNegative val="0"/>
          <c:cat>
            <c:numRef>
              <c:f>Sheet1!$B$1:$D$1</c:f>
              <c:numCache>
                <c:formatCode>0.0%</c:formatCode>
                <c:ptCount val="2"/>
                <c:pt idx="0">
                  <c:v>6.7000000000000004E-2</c:v>
                </c:pt>
                <c:pt idx="1">
                  <c:v>0.93300000000000005</c:v>
                </c:pt>
              </c:numCache>
            </c:numRef>
          </c:cat>
          <c:val>
            <c:numRef>
              <c:f>Sheet1!$B$3:$D$3</c:f>
              <c:numCache>
                <c:formatCode>General</c:formatCode>
                <c:ptCount val="2"/>
                <c:pt idx="0">
                  <c:v>1</c:v>
                </c:pt>
              </c:numCache>
            </c:numRef>
          </c:val>
        </c:ser>
        <c:dLbls>
          <c:showLegendKey val="0"/>
          <c:showVal val="0"/>
          <c:showCatName val="0"/>
          <c:showSerName val="0"/>
          <c:showPercent val="0"/>
          <c:showBubbleSize val="0"/>
        </c:dLbls>
        <c:gapWidth val="150"/>
        <c:gapDepth val="0"/>
        <c:shape val="box"/>
        <c:axId val="44567040"/>
        <c:axId val="180973504"/>
        <c:axId val="0"/>
      </c:bar3DChart>
      <c:catAx>
        <c:axId val="44567040"/>
        <c:scaling>
          <c:orientation val="minMax"/>
        </c:scaling>
        <c:delete val="0"/>
        <c:axPos val="b"/>
        <c:numFmt formatCode="0.0%" sourceLinked="1"/>
        <c:majorTickMark val="out"/>
        <c:minorTickMark val="none"/>
        <c:tickLblPos val="low"/>
        <c:spPr>
          <a:ln w="3175">
            <a:solidFill>
              <a:srgbClr val="000000"/>
            </a:solidFill>
            <a:prstDash val="solid"/>
          </a:ln>
        </c:spPr>
        <c:txPr>
          <a:bodyPr rot="0" vert="horz"/>
          <a:lstStyle/>
          <a:p>
            <a:pPr>
              <a:defRPr sz="1450" b="1" i="0" u="none" strike="noStrike" baseline="0">
                <a:solidFill>
                  <a:srgbClr val="000000"/>
                </a:solidFill>
                <a:latin typeface="Arial"/>
                <a:ea typeface="Arial"/>
                <a:cs typeface="Arial"/>
              </a:defRPr>
            </a:pPr>
            <a:endParaRPr lang="pl-PL"/>
          </a:p>
        </c:txPr>
        <c:crossAx val="180973504"/>
        <c:crosses val="autoZero"/>
        <c:auto val="1"/>
        <c:lblAlgn val="ctr"/>
        <c:lblOffset val="100"/>
        <c:tickLblSkip val="1"/>
        <c:tickMarkSkip val="1"/>
        <c:noMultiLvlLbl val="0"/>
      </c:catAx>
      <c:valAx>
        <c:axId val="180973504"/>
        <c:scaling>
          <c:orientation val="minMax"/>
        </c:scaling>
        <c:delete val="0"/>
        <c:axPos val="l"/>
        <c:majorGridlines>
          <c:spPr>
            <a:ln w="3175">
              <a:solidFill>
                <a:srgbClr val="000000"/>
              </a:solidFill>
              <a:prstDash val="solid"/>
            </a:ln>
          </c:spPr>
        </c:majorGridlines>
        <c:numFmt formatCode="General" sourceLinked="1"/>
        <c:majorTickMark val="out"/>
        <c:minorTickMark val="none"/>
        <c:tickLblPos val="nextTo"/>
        <c:spPr>
          <a:ln w="3175">
            <a:solidFill>
              <a:srgbClr val="000000"/>
            </a:solidFill>
            <a:prstDash val="solid"/>
          </a:ln>
        </c:spPr>
        <c:txPr>
          <a:bodyPr rot="0" vert="horz"/>
          <a:lstStyle/>
          <a:p>
            <a:pPr>
              <a:defRPr sz="1450" b="1" i="0" u="none" strike="noStrike" baseline="0">
                <a:solidFill>
                  <a:srgbClr val="000000"/>
                </a:solidFill>
                <a:latin typeface="Arial"/>
                <a:ea typeface="Arial"/>
                <a:cs typeface="Arial"/>
              </a:defRPr>
            </a:pPr>
            <a:endParaRPr lang="pl-PL"/>
          </a:p>
        </c:txPr>
        <c:crossAx val="44567040"/>
        <c:crosses val="autoZero"/>
        <c:crossBetween val="between"/>
      </c:valAx>
      <c:spPr>
        <a:noFill/>
        <a:ln w="25400">
          <a:noFill/>
        </a:ln>
      </c:spPr>
    </c:plotArea>
    <c:legend>
      <c:legendPos val="r"/>
      <c:layout>
        <c:manualLayout>
          <c:xMode val="edge"/>
          <c:yMode val="edge"/>
          <c:x val="0.83887043189368793"/>
          <c:y val="0.30815709969788535"/>
          <c:w val="0.10465116279069768"/>
          <c:h val="0.37462235649546832"/>
        </c:manualLayout>
      </c:layout>
      <c:overlay val="0"/>
      <c:spPr>
        <a:noFill/>
        <a:ln w="3175">
          <a:solidFill>
            <a:srgbClr val="000000"/>
          </a:solidFill>
          <a:prstDash val="solid"/>
        </a:ln>
      </c:spPr>
      <c:txPr>
        <a:bodyPr/>
        <a:lstStyle/>
        <a:p>
          <a:pPr>
            <a:defRPr sz="1035" b="1" i="0" u="none" strike="noStrike" baseline="0">
              <a:solidFill>
                <a:srgbClr val="000000"/>
              </a:solidFill>
              <a:latin typeface="Arial"/>
              <a:ea typeface="Arial"/>
              <a:cs typeface="Arial"/>
            </a:defRPr>
          </a:pPr>
          <a:endParaRPr lang="pl-PL"/>
        </a:p>
      </c:txPr>
    </c:legend>
    <c:plotVisOnly val="1"/>
    <c:dispBlanksAs val="gap"/>
    <c:showDLblsOverMax val="0"/>
  </c:chart>
  <c:spPr>
    <a:noFill/>
    <a:ln>
      <a:noFill/>
    </a:ln>
  </c:spPr>
  <c:txPr>
    <a:bodyPr/>
    <a:lstStyle/>
    <a:p>
      <a:pPr>
        <a:defRPr sz="1450" b="1" i="0" u="none" strike="noStrike" baseline="0">
          <a:solidFill>
            <a:srgbClr val="000000"/>
          </a:solidFill>
          <a:latin typeface="Arial"/>
          <a:ea typeface="Arial"/>
          <a:cs typeface="Arial"/>
        </a:defRPr>
      </a:pPr>
      <a:endParaRPr lang="pl-PL"/>
    </a:p>
  </c:tx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5706806282722519E-2"/>
          <c:y val="0"/>
          <c:w val="0.53403141361256579"/>
          <c:h val="0.99674267100977221"/>
        </c:manualLayout>
      </c:layout>
      <c:pieChart>
        <c:varyColors val="1"/>
        <c:ser>
          <c:idx val="0"/>
          <c:order val="0"/>
          <c:tx>
            <c:strRef>
              <c:f>Sheet1!$A$2</c:f>
              <c:strCache>
                <c:ptCount val="1"/>
                <c:pt idx="0">
                  <c:v>procenty</c:v>
                </c:pt>
              </c:strCache>
            </c:strRef>
          </c:tx>
          <c:spPr>
            <a:solidFill>
              <a:srgbClr val="9999FF"/>
            </a:solidFill>
            <a:ln w="12700">
              <a:solidFill>
                <a:srgbClr val="000000"/>
              </a:solidFill>
              <a:prstDash val="solid"/>
            </a:ln>
          </c:spPr>
          <c:dPt>
            <c:idx val="0"/>
            <c:bubble3D val="0"/>
            <c:spPr>
              <a:solidFill>
                <a:srgbClr val="FF00FF"/>
              </a:solidFill>
              <a:ln w="12700">
                <a:solidFill>
                  <a:srgbClr val="000000"/>
                </a:solidFill>
                <a:prstDash val="solid"/>
              </a:ln>
            </c:spPr>
          </c:dPt>
          <c:dPt>
            <c:idx val="1"/>
            <c:bubble3D val="0"/>
            <c:spPr>
              <a:solidFill>
                <a:srgbClr val="FFFF00"/>
              </a:solidFill>
              <a:ln w="12700">
                <a:solidFill>
                  <a:srgbClr val="000000"/>
                </a:solidFill>
                <a:prstDash val="solid"/>
              </a:ln>
            </c:spPr>
          </c:dPt>
          <c:dPt>
            <c:idx val="2"/>
            <c:bubble3D val="0"/>
            <c:spPr>
              <a:solidFill>
                <a:srgbClr val="00FF00"/>
              </a:solidFill>
              <a:ln w="12700">
                <a:solidFill>
                  <a:srgbClr val="000000"/>
                </a:solidFill>
                <a:prstDash val="solid"/>
              </a:ln>
            </c:spPr>
          </c:dPt>
          <c:dLbls>
            <c:dLbl>
              <c:idx val="0"/>
              <c:layout>
                <c:manualLayout>
                  <c:x val="-0.20597556379604121"/>
                  <c:y val="-0.27024898149304094"/>
                </c:manualLayout>
              </c:layout>
              <c:dLblPos val="bestFit"/>
              <c:showLegendKey val="0"/>
              <c:showVal val="1"/>
              <c:showCatName val="0"/>
              <c:showSerName val="0"/>
              <c:showPercent val="0"/>
              <c:showBubbleSize val="0"/>
            </c:dLbl>
            <c:dLbl>
              <c:idx val="1"/>
              <c:layout>
                <c:manualLayout>
                  <c:x val="5.7591623036649248E-2"/>
                  <c:y val="0.14985685816800931"/>
                </c:manualLayout>
              </c:layout>
              <c:dLblPos val="bestFit"/>
              <c:showLegendKey val="0"/>
              <c:showVal val="1"/>
              <c:showCatName val="0"/>
              <c:showSerName val="0"/>
              <c:showPercent val="0"/>
              <c:showBubbleSize val="0"/>
            </c:dLbl>
            <c:spPr>
              <a:noFill/>
              <a:ln w="25400">
                <a:noFill/>
              </a:ln>
            </c:spPr>
            <c:txPr>
              <a:bodyPr/>
              <a:lstStyle/>
              <a:p>
                <a:pPr algn="ctr" rtl="0">
                  <a:defRPr sz="2000" b="1" i="0" u="none" strike="noStrike" baseline="0">
                    <a:solidFill>
                      <a:srgbClr val="000000"/>
                    </a:solidFill>
                    <a:latin typeface="Arial"/>
                    <a:ea typeface="Arial"/>
                    <a:cs typeface="Arial"/>
                  </a:defRPr>
                </a:pPr>
                <a:endParaRPr lang="pl-PL"/>
              </a:p>
            </c:txPr>
            <c:dLblPos val="bestFit"/>
            <c:showLegendKey val="0"/>
            <c:showVal val="1"/>
            <c:showCatName val="0"/>
            <c:showSerName val="0"/>
            <c:showPercent val="0"/>
            <c:showBubbleSize val="0"/>
            <c:showLeaderLines val="0"/>
          </c:dLbls>
          <c:cat>
            <c:strRef>
              <c:f>Sheet1!$B$1:$D$1</c:f>
              <c:strCache>
                <c:ptCount val="2"/>
                <c:pt idx="0">
                  <c:v>tak</c:v>
                </c:pt>
                <c:pt idx="1">
                  <c:v>nie</c:v>
                </c:pt>
              </c:strCache>
            </c:strRef>
          </c:cat>
          <c:val>
            <c:numRef>
              <c:f>Sheet1!$B$2:$D$2</c:f>
              <c:numCache>
                <c:formatCode>0.0%</c:formatCode>
                <c:ptCount val="3"/>
                <c:pt idx="0">
                  <c:v>0.76500000000000012</c:v>
                </c:pt>
                <c:pt idx="1">
                  <c:v>0.23500000000000001</c:v>
                </c:pt>
              </c:numCache>
            </c:numRef>
          </c:val>
        </c:ser>
        <c:ser>
          <c:idx val="1"/>
          <c:order val="1"/>
          <c:tx>
            <c:strRef>
              <c:f>Sheet1!$A$3</c:f>
              <c:strCache>
                <c:ptCount val="1"/>
                <c:pt idx="0">
                  <c:v>liczba</c:v>
                </c:pt>
              </c:strCache>
            </c:strRef>
          </c:tx>
          <c:spPr>
            <a:solidFill>
              <a:srgbClr val="993366"/>
            </a:solidFill>
            <a:ln w="12700">
              <a:solidFill>
                <a:srgbClr val="000000"/>
              </a:solidFill>
              <a:prstDash val="solid"/>
            </a:ln>
          </c:spPr>
          <c:dPt>
            <c:idx val="0"/>
            <c:bubble3D val="0"/>
            <c:spPr>
              <a:solidFill>
                <a:srgbClr val="9999FF"/>
              </a:solidFill>
              <a:ln w="12700">
                <a:solidFill>
                  <a:srgbClr val="000000"/>
                </a:solidFill>
                <a:prstDash val="solid"/>
              </a:ln>
            </c:spPr>
          </c:dPt>
          <c:dPt>
            <c:idx val="2"/>
            <c:bubble3D val="0"/>
            <c:spPr>
              <a:solidFill>
                <a:srgbClr val="FFFFCC"/>
              </a:solidFill>
              <a:ln w="12700">
                <a:solidFill>
                  <a:srgbClr val="000000"/>
                </a:solidFill>
                <a:prstDash val="solid"/>
              </a:ln>
            </c:spPr>
          </c:dPt>
          <c:dLbls>
            <c:spPr>
              <a:noFill/>
              <a:ln w="25400">
                <a:noFill/>
              </a:ln>
            </c:spPr>
            <c:txPr>
              <a:bodyPr/>
              <a:lstStyle/>
              <a:p>
                <a:pPr>
                  <a:defRPr sz="1450" b="1" i="0" u="none" strike="noStrike" baseline="0">
                    <a:solidFill>
                      <a:srgbClr val="000000"/>
                    </a:solidFill>
                    <a:latin typeface="Arial"/>
                    <a:ea typeface="Arial"/>
                    <a:cs typeface="Arial"/>
                  </a:defRPr>
                </a:pPr>
                <a:endParaRPr lang="pl-PL"/>
              </a:p>
            </c:txPr>
            <c:showLegendKey val="0"/>
            <c:showVal val="1"/>
            <c:showCatName val="0"/>
            <c:showSerName val="0"/>
            <c:showPercent val="0"/>
            <c:showBubbleSize val="0"/>
            <c:showLeaderLines val="0"/>
          </c:dLbls>
          <c:cat>
            <c:strRef>
              <c:f>Sheet1!$B$1:$D$1</c:f>
              <c:strCache>
                <c:ptCount val="2"/>
                <c:pt idx="0">
                  <c:v>tak</c:v>
                </c:pt>
                <c:pt idx="1">
                  <c:v>nie</c:v>
                </c:pt>
              </c:strCache>
            </c:strRef>
          </c:cat>
          <c:val>
            <c:numRef>
              <c:f>Sheet1!$B$3:$D$3</c:f>
              <c:numCache>
                <c:formatCode>General</c:formatCode>
                <c:ptCount val="3"/>
                <c:pt idx="0">
                  <c:v>13</c:v>
                </c:pt>
                <c:pt idx="1">
                  <c:v>3</c:v>
                </c:pt>
                <c:pt idx="2">
                  <c:v>1</c:v>
                </c:pt>
              </c:numCache>
            </c:numRef>
          </c:val>
        </c:ser>
        <c:dLbls>
          <c:showLegendKey val="0"/>
          <c:showVal val="1"/>
          <c:showCatName val="0"/>
          <c:showSerName val="0"/>
          <c:showPercent val="0"/>
          <c:showBubbleSize val="0"/>
          <c:showLeaderLines val="0"/>
        </c:dLbls>
        <c:firstSliceAng val="0"/>
      </c:pieChart>
      <c:spPr>
        <a:solidFill>
          <a:srgbClr val="C0C0C0"/>
        </a:solidFill>
        <a:ln w="12700">
          <a:solidFill>
            <a:srgbClr val="808080"/>
          </a:solidFill>
          <a:prstDash val="solid"/>
        </a:ln>
      </c:spPr>
    </c:plotArea>
    <c:legend>
      <c:legendPos val="r"/>
      <c:legendEntry>
        <c:idx val="2"/>
        <c:delete val="1"/>
      </c:legendEntry>
      <c:layout>
        <c:manualLayout>
          <c:xMode val="edge"/>
          <c:yMode val="edge"/>
          <c:x val="0.66841186736474711"/>
          <c:y val="0.28990228013029334"/>
          <c:w val="0.32809773123909264"/>
          <c:h val="0.35830618892508165"/>
        </c:manualLayout>
      </c:layout>
      <c:overlay val="0"/>
      <c:spPr>
        <a:noFill/>
        <a:ln w="3175">
          <a:solidFill>
            <a:srgbClr val="000000"/>
          </a:solidFill>
          <a:prstDash val="solid"/>
        </a:ln>
      </c:spPr>
      <c:txPr>
        <a:bodyPr/>
        <a:lstStyle/>
        <a:p>
          <a:pPr>
            <a:defRPr sz="1010" b="1" i="0" u="none" strike="noStrike" baseline="0">
              <a:solidFill>
                <a:srgbClr val="000000"/>
              </a:solidFill>
              <a:latin typeface="Arial"/>
              <a:ea typeface="Arial"/>
              <a:cs typeface="Arial"/>
            </a:defRPr>
          </a:pPr>
          <a:endParaRPr lang="pl-PL"/>
        </a:p>
      </c:txPr>
    </c:legend>
    <c:plotVisOnly val="1"/>
    <c:dispBlanksAs val="span"/>
    <c:showDLblsOverMax val="0"/>
  </c:chart>
  <c:spPr>
    <a:noFill/>
    <a:ln>
      <a:noFill/>
    </a:ln>
  </c:spPr>
  <c:txPr>
    <a:bodyPr/>
    <a:lstStyle/>
    <a:p>
      <a:pPr>
        <a:defRPr sz="1200" b="1" i="0" u="none" strike="noStrike" baseline="0">
          <a:solidFill>
            <a:srgbClr val="000000"/>
          </a:solidFill>
          <a:latin typeface="Arial"/>
          <a:ea typeface="Arial"/>
          <a:cs typeface="Arial"/>
        </a:defRPr>
      </a:pPr>
      <a:endParaRPr lang="pl-PL"/>
    </a:p>
  </c:txPr>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70"/>
      <c:hPercent val="68"/>
      <c:rotY val="44"/>
      <c:depthPercent val="100"/>
      <c:rAngAx val="1"/>
    </c:view3D>
    <c:floor>
      <c:thickness val="0"/>
      <c:spPr>
        <a:solidFill>
          <a:srgbClr val="C0C0C0"/>
        </a:solidFill>
        <a:ln w="3175">
          <a:solidFill>
            <a:srgbClr val="000000"/>
          </a:solidFill>
          <a:prstDash val="solid"/>
        </a:ln>
      </c:spPr>
    </c:floor>
    <c:sideWall>
      <c:thickness val="0"/>
      <c:spPr>
        <a:solidFill>
          <a:srgbClr val="C0C0C0"/>
        </a:solidFill>
        <a:ln w="12700">
          <a:solidFill>
            <a:srgbClr val="808080"/>
          </a:solidFill>
          <a:prstDash val="solid"/>
        </a:ln>
      </c:spPr>
    </c:sideWall>
    <c:backWall>
      <c:thickness val="0"/>
      <c:spPr>
        <a:solidFill>
          <a:srgbClr val="C0C0C0"/>
        </a:solidFill>
        <a:ln w="12700">
          <a:solidFill>
            <a:srgbClr val="808080"/>
          </a:solidFill>
          <a:prstDash val="solid"/>
        </a:ln>
      </c:spPr>
    </c:backWall>
    <c:plotArea>
      <c:layout>
        <c:manualLayout>
          <c:layoutTarget val="inner"/>
          <c:xMode val="edge"/>
          <c:yMode val="edge"/>
          <c:x val="4.6511627906976778E-2"/>
          <c:y val="2.9126213592233007E-2"/>
          <c:w val="0.67441860465116299"/>
          <c:h val="0.8317152103559875"/>
        </c:manualLayout>
      </c:layout>
      <c:bar3DChart>
        <c:barDir val="col"/>
        <c:grouping val="clustered"/>
        <c:varyColors val="0"/>
        <c:ser>
          <c:idx val="0"/>
          <c:order val="0"/>
          <c:tx>
            <c:strRef>
              <c:f>Sheet1!$A$2</c:f>
              <c:strCache>
                <c:ptCount val="1"/>
                <c:pt idx="0">
                  <c:v>tak</c:v>
                </c:pt>
              </c:strCache>
            </c:strRef>
          </c:tx>
          <c:spPr>
            <a:solidFill>
              <a:srgbClr val="9999FF"/>
            </a:solidFill>
            <a:ln w="12700">
              <a:solidFill>
                <a:srgbClr val="000000"/>
              </a:solidFill>
              <a:prstDash val="solid"/>
            </a:ln>
          </c:spPr>
          <c:invertIfNegative val="0"/>
          <c:cat>
            <c:numRef>
              <c:f>Sheet1!$B$1:$D$1</c:f>
              <c:numCache>
                <c:formatCode>0.0%</c:formatCode>
                <c:ptCount val="2"/>
                <c:pt idx="0">
                  <c:v>0.46700000000000008</c:v>
                </c:pt>
                <c:pt idx="1">
                  <c:v>0.53300000000000003</c:v>
                </c:pt>
              </c:numCache>
            </c:numRef>
          </c:cat>
          <c:val>
            <c:numRef>
              <c:f>Sheet1!$B$2:$D$2</c:f>
              <c:numCache>
                <c:formatCode>General</c:formatCode>
                <c:ptCount val="2"/>
                <c:pt idx="0">
                  <c:v>4</c:v>
                </c:pt>
              </c:numCache>
            </c:numRef>
          </c:val>
        </c:ser>
        <c:ser>
          <c:idx val="1"/>
          <c:order val="1"/>
          <c:tx>
            <c:strRef>
              <c:f>Sheet1!$A$3</c:f>
              <c:strCache>
                <c:ptCount val="1"/>
                <c:pt idx="0">
                  <c:v>nie</c:v>
                </c:pt>
              </c:strCache>
            </c:strRef>
          </c:tx>
          <c:spPr>
            <a:solidFill>
              <a:srgbClr val="FFCC99"/>
            </a:solidFill>
            <a:ln w="12700">
              <a:solidFill>
                <a:srgbClr val="000000"/>
              </a:solidFill>
              <a:prstDash val="solid"/>
            </a:ln>
          </c:spPr>
          <c:invertIfNegative val="0"/>
          <c:cat>
            <c:numRef>
              <c:f>Sheet1!$B$1:$D$1</c:f>
              <c:numCache>
                <c:formatCode>0.0%</c:formatCode>
                <c:ptCount val="2"/>
                <c:pt idx="0">
                  <c:v>0.46700000000000008</c:v>
                </c:pt>
                <c:pt idx="1">
                  <c:v>0.53300000000000003</c:v>
                </c:pt>
              </c:numCache>
            </c:numRef>
          </c:cat>
          <c:val>
            <c:numRef>
              <c:f>Sheet1!$B$3:$D$3</c:f>
              <c:numCache>
                <c:formatCode>General</c:formatCode>
                <c:ptCount val="2"/>
                <c:pt idx="1">
                  <c:v>7</c:v>
                </c:pt>
              </c:numCache>
            </c:numRef>
          </c:val>
        </c:ser>
        <c:ser>
          <c:idx val="2"/>
          <c:order val="2"/>
          <c:tx>
            <c:strRef>
              <c:f>Sheet1!$A$4</c:f>
              <c:strCache>
                <c:ptCount val="1"/>
              </c:strCache>
            </c:strRef>
          </c:tx>
          <c:spPr>
            <a:solidFill>
              <a:srgbClr val="FF0000"/>
            </a:solidFill>
            <a:ln w="12700">
              <a:solidFill>
                <a:srgbClr val="000000"/>
              </a:solidFill>
              <a:prstDash val="solid"/>
            </a:ln>
          </c:spPr>
          <c:invertIfNegative val="0"/>
          <c:cat>
            <c:numRef>
              <c:f>Sheet1!$B$1:$D$1</c:f>
              <c:numCache>
                <c:formatCode>0.0%</c:formatCode>
                <c:ptCount val="2"/>
                <c:pt idx="0">
                  <c:v>0.46700000000000008</c:v>
                </c:pt>
                <c:pt idx="1">
                  <c:v>0.53300000000000003</c:v>
                </c:pt>
              </c:numCache>
            </c:numRef>
          </c:cat>
          <c:val>
            <c:numRef>
              <c:f>Sheet1!$B$4:$D$4</c:f>
              <c:numCache>
                <c:formatCode>General</c:formatCode>
                <c:ptCount val="2"/>
              </c:numCache>
            </c:numRef>
          </c:val>
        </c:ser>
        <c:dLbls>
          <c:showLegendKey val="0"/>
          <c:showVal val="0"/>
          <c:showCatName val="0"/>
          <c:showSerName val="0"/>
          <c:showPercent val="0"/>
          <c:showBubbleSize val="0"/>
        </c:dLbls>
        <c:gapWidth val="150"/>
        <c:gapDepth val="0"/>
        <c:shape val="box"/>
        <c:axId val="44916736"/>
        <c:axId val="180998656"/>
        <c:axId val="0"/>
      </c:bar3DChart>
      <c:catAx>
        <c:axId val="44916736"/>
        <c:scaling>
          <c:orientation val="minMax"/>
        </c:scaling>
        <c:delete val="0"/>
        <c:axPos val="b"/>
        <c:numFmt formatCode="0.0%" sourceLinked="1"/>
        <c:majorTickMark val="out"/>
        <c:minorTickMark val="none"/>
        <c:tickLblPos val="low"/>
        <c:spPr>
          <a:ln w="3175">
            <a:solidFill>
              <a:srgbClr val="000000"/>
            </a:solidFill>
            <a:prstDash val="solid"/>
          </a:ln>
        </c:spPr>
        <c:txPr>
          <a:bodyPr rot="0" vert="horz"/>
          <a:lstStyle/>
          <a:p>
            <a:pPr>
              <a:defRPr sz="1200" b="1" i="0" u="none" strike="noStrike" baseline="0">
                <a:solidFill>
                  <a:srgbClr val="000000"/>
                </a:solidFill>
                <a:latin typeface="Arial"/>
                <a:ea typeface="Arial"/>
                <a:cs typeface="Arial"/>
              </a:defRPr>
            </a:pPr>
            <a:endParaRPr lang="pl-PL"/>
          </a:p>
        </c:txPr>
        <c:crossAx val="180998656"/>
        <c:crosses val="autoZero"/>
        <c:auto val="1"/>
        <c:lblAlgn val="ctr"/>
        <c:lblOffset val="100"/>
        <c:tickLblSkip val="1"/>
        <c:tickMarkSkip val="1"/>
        <c:noMultiLvlLbl val="0"/>
      </c:catAx>
      <c:valAx>
        <c:axId val="180998656"/>
        <c:scaling>
          <c:orientation val="minMax"/>
        </c:scaling>
        <c:delete val="0"/>
        <c:axPos val="l"/>
        <c:majorGridlines>
          <c:spPr>
            <a:ln w="3175">
              <a:solidFill>
                <a:srgbClr val="000000"/>
              </a:solidFill>
              <a:prstDash val="solid"/>
            </a:ln>
          </c:spPr>
        </c:majorGridlines>
        <c:numFmt formatCode="General" sourceLinked="1"/>
        <c:majorTickMark val="out"/>
        <c:minorTickMark val="none"/>
        <c:tickLblPos val="nextTo"/>
        <c:spPr>
          <a:ln w="3175">
            <a:solidFill>
              <a:srgbClr val="000000"/>
            </a:solidFill>
            <a:prstDash val="solid"/>
          </a:ln>
        </c:spPr>
        <c:txPr>
          <a:bodyPr rot="0" vert="horz"/>
          <a:lstStyle/>
          <a:p>
            <a:pPr>
              <a:defRPr sz="1200" b="1" i="0" u="none" strike="noStrike" baseline="0">
                <a:solidFill>
                  <a:srgbClr val="000000"/>
                </a:solidFill>
                <a:latin typeface="Arial"/>
                <a:ea typeface="Arial"/>
                <a:cs typeface="Arial"/>
              </a:defRPr>
            </a:pPr>
            <a:endParaRPr lang="pl-PL"/>
          </a:p>
        </c:txPr>
        <c:crossAx val="44916736"/>
        <c:crosses val="autoZero"/>
        <c:crossBetween val="between"/>
      </c:valAx>
      <c:spPr>
        <a:noFill/>
        <a:ln w="25399">
          <a:noFill/>
        </a:ln>
      </c:spPr>
    </c:plotArea>
    <c:legend>
      <c:legendPos val="r"/>
      <c:legendEntry>
        <c:idx val="2"/>
        <c:delete val="1"/>
      </c:legendEntry>
      <c:layout>
        <c:manualLayout>
          <c:xMode val="edge"/>
          <c:yMode val="edge"/>
          <c:x val="0.73920265780730898"/>
          <c:y val="0.38187702265372181"/>
          <c:w val="0.25415282392026589"/>
          <c:h val="0.23624595469255669"/>
        </c:manualLayout>
      </c:layout>
      <c:overlay val="0"/>
      <c:spPr>
        <a:noFill/>
        <a:ln w="3175">
          <a:solidFill>
            <a:srgbClr val="000000"/>
          </a:solidFill>
          <a:prstDash val="solid"/>
        </a:ln>
      </c:spPr>
      <c:txPr>
        <a:bodyPr/>
        <a:lstStyle/>
        <a:p>
          <a:pPr>
            <a:defRPr sz="1100" b="1" i="0" u="none" strike="noStrike" baseline="0">
              <a:solidFill>
                <a:srgbClr val="000000"/>
              </a:solidFill>
              <a:latin typeface="Arial"/>
              <a:ea typeface="Arial"/>
              <a:cs typeface="Arial"/>
            </a:defRPr>
          </a:pPr>
          <a:endParaRPr lang="pl-PL"/>
        </a:p>
      </c:txPr>
    </c:legend>
    <c:plotVisOnly val="1"/>
    <c:dispBlanksAs val="gap"/>
    <c:showDLblsOverMax val="0"/>
  </c:chart>
  <c:spPr>
    <a:noFill/>
    <a:ln>
      <a:noFill/>
    </a:ln>
  </c:spPr>
  <c:txPr>
    <a:bodyPr/>
    <a:lstStyle/>
    <a:p>
      <a:pPr>
        <a:defRPr sz="1200" b="1" i="0" u="none" strike="noStrike" baseline="0">
          <a:solidFill>
            <a:srgbClr val="000000"/>
          </a:solidFill>
          <a:latin typeface="Arial"/>
          <a:ea typeface="Arial"/>
          <a:cs typeface="Arial"/>
        </a:defRPr>
      </a:pPr>
      <a:endParaRPr lang="pl-PL"/>
    </a:p>
  </c:txPr>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C356F6-B5B2-4469-AE55-A93AAE2F3E51}" type="datetimeFigureOut">
              <a:rPr lang="pl-PL" smtClean="0"/>
              <a:t>2017-06-20</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1C603B-EEDA-41D1-ADE8-8416ED199E7D}" type="slidenum">
              <a:rPr lang="pl-PL" smtClean="0"/>
              <a:t>‹#›</a:t>
            </a:fld>
            <a:endParaRPr lang="pl-PL"/>
          </a:p>
        </p:txBody>
      </p:sp>
    </p:spTree>
    <p:extLst>
      <p:ext uri="{BB962C8B-B14F-4D97-AF65-F5344CB8AC3E}">
        <p14:creationId xmlns:p14="http://schemas.microsoft.com/office/powerpoint/2010/main" val="11540328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C11C603B-EEDA-41D1-ADE8-8416ED199E7D}" type="slidenum">
              <a:rPr lang="pl-PL" smtClean="0"/>
              <a:t>53</a:t>
            </a:fld>
            <a:endParaRPr lang="pl-PL"/>
          </a:p>
        </p:txBody>
      </p:sp>
    </p:spTree>
    <p:extLst>
      <p:ext uri="{BB962C8B-B14F-4D97-AF65-F5344CB8AC3E}">
        <p14:creationId xmlns:p14="http://schemas.microsoft.com/office/powerpoint/2010/main" val="1259922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14" name="Tytuł 13"/>
          <p:cNvSpPr>
            <a:spLocks noGrp="1"/>
          </p:cNvSpPr>
          <p:nvPr>
            <p:ph type="ctrTitle"/>
          </p:nvPr>
        </p:nvSpPr>
        <p:spPr>
          <a:xfrm>
            <a:off x="1432560" y="359898"/>
            <a:ext cx="7406640" cy="1472184"/>
          </a:xfrm>
        </p:spPr>
        <p:txBody>
          <a:bodyPr anchor="b"/>
          <a:lstStyle>
            <a:lvl1pPr algn="l">
              <a:defRPr/>
            </a:lvl1pPr>
            <a:extLst/>
          </a:lstStyle>
          <a:p>
            <a:r>
              <a:rPr kumimoji="0" lang="pl-PL" smtClean="0"/>
              <a:t>Kliknij, aby edytować styl</a:t>
            </a:r>
            <a:endParaRPr kumimoji="0" lang="en-US"/>
          </a:p>
        </p:txBody>
      </p:sp>
      <p:sp>
        <p:nvSpPr>
          <p:cNvPr id="22" name="Podtytuł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l-PL" smtClean="0"/>
              <a:t>Kliknij, aby edytować styl wzorca podtytułu</a:t>
            </a:r>
            <a:endParaRPr kumimoji="0" lang="en-US"/>
          </a:p>
        </p:txBody>
      </p:sp>
      <p:sp>
        <p:nvSpPr>
          <p:cNvPr id="7" name="Symbol zastępczy daty 6"/>
          <p:cNvSpPr>
            <a:spLocks noGrp="1"/>
          </p:cNvSpPr>
          <p:nvPr>
            <p:ph type="dt" sz="half" idx="10"/>
          </p:nvPr>
        </p:nvSpPr>
        <p:spPr/>
        <p:txBody>
          <a:bodyPr/>
          <a:lstStyle>
            <a:extLst/>
          </a:lstStyle>
          <a:p>
            <a:fld id="{257E84FB-5A9B-4C59-8C2E-3ED5C3D2C83E}" type="datetimeFigureOut">
              <a:rPr lang="pl-PL" smtClean="0"/>
              <a:t>2017-06-20</a:t>
            </a:fld>
            <a:endParaRPr lang="pl-PL"/>
          </a:p>
        </p:txBody>
      </p:sp>
      <p:sp>
        <p:nvSpPr>
          <p:cNvPr id="20" name="Symbol zastępczy stopki 19"/>
          <p:cNvSpPr>
            <a:spLocks noGrp="1"/>
          </p:cNvSpPr>
          <p:nvPr>
            <p:ph type="ftr" sz="quarter" idx="11"/>
          </p:nvPr>
        </p:nvSpPr>
        <p:spPr/>
        <p:txBody>
          <a:bodyPr/>
          <a:lstStyle>
            <a:extLst/>
          </a:lstStyle>
          <a:p>
            <a:endParaRPr lang="pl-PL"/>
          </a:p>
        </p:txBody>
      </p:sp>
      <p:sp>
        <p:nvSpPr>
          <p:cNvPr id="10" name="Symbol zastępczy numeru slajdu 9"/>
          <p:cNvSpPr>
            <a:spLocks noGrp="1"/>
          </p:cNvSpPr>
          <p:nvPr>
            <p:ph type="sldNum" sz="quarter" idx="12"/>
          </p:nvPr>
        </p:nvSpPr>
        <p:spPr/>
        <p:txBody>
          <a:bodyPr/>
          <a:lstStyle>
            <a:extLst/>
          </a:lstStyle>
          <a:p>
            <a:fld id="{17654379-0D64-4522-92B9-D7740789A3F5}" type="slidenum">
              <a:rPr lang="pl-PL" smtClean="0"/>
              <a:t>‹#›</a:t>
            </a:fld>
            <a:endParaRPr lang="pl-PL"/>
          </a:p>
        </p:txBody>
      </p:sp>
      <p:sp>
        <p:nvSpPr>
          <p:cNvPr id="8" name="Elipsa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ipsa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257E84FB-5A9B-4C59-8C2E-3ED5C3D2C83E}" type="datetimeFigureOut">
              <a:rPr lang="pl-PL" smtClean="0"/>
              <a:t>2017-06-20</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17654379-0D64-4522-92B9-D7740789A3F5}"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858000" y="274639"/>
            <a:ext cx="1828800" cy="5851525"/>
          </a:xfrm>
        </p:spPr>
        <p:txBody>
          <a:bodyPr vert="eaVert"/>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1143000" y="274640"/>
            <a:ext cx="5562600" cy="5851525"/>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257E84FB-5A9B-4C59-8C2E-3ED5C3D2C83E}" type="datetimeFigureOut">
              <a:rPr lang="pl-PL" smtClean="0"/>
              <a:t>2017-06-20</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17654379-0D64-4522-92B9-D7740789A3F5}"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zawartości 2"/>
          <p:cNvSpPr>
            <a:spLocks noGrp="1"/>
          </p:cNvSpPr>
          <p:nvPr>
            <p:ph idx="1"/>
          </p:nvPr>
        </p:nvSpPr>
        <p:spPr/>
        <p:txBody>
          <a:bodyPr/>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257E84FB-5A9B-4C59-8C2E-3ED5C3D2C83E}" type="datetimeFigureOut">
              <a:rPr lang="pl-PL" smtClean="0"/>
              <a:t>2017-06-20</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17654379-0D64-4522-92B9-D7740789A3F5}" type="slidenum">
              <a:rPr lang="pl-PL" smtClean="0"/>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Prostokąt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ytuł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extLst/>
          </a:lstStyle>
          <a:p>
            <a:fld id="{257E84FB-5A9B-4C59-8C2E-3ED5C3D2C83E}" type="datetimeFigureOut">
              <a:rPr lang="pl-PL" smtClean="0"/>
              <a:t>2017-06-20</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17654379-0D64-4522-92B9-D7740789A3F5}" type="slidenum">
              <a:rPr lang="pl-PL" smtClean="0"/>
              <a:t>‹#›</a:t>
            </a:fld>
            <a:endParaRPr lang="pl-PL"/>
          </a:p>
        </p:txBody>
      </p:sp>
      <p:sp>
        <p:nvSpPr>
          <p:cNvPr id="10" name="Prostokąt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ipsa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ipsa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1435608" y="274320"/>
            <a:ext cx="7498080" cy="1143000"/>
          </a:xfrm>
        </p:spPr>
        <p:txBody>
          <a:bodyPr/>
          <a:lstStyle>
            <a:extLst/>
          </a:lstStyle>
          <a:p>
            <a:r>
              <a:rPr kumimoji="0" lang="pl-PL" smtClean="0"/>
              <a:t>Kliknij, aby edytować styl</a:t>
            </a:r>
            <a:endParaRPr kumimoji="0" lang="en-US"/>
          </a:p>
        </p:txBody>
      </p:sp>
      <p:sp>
        <p:nvSpPr>
          <p:cNvPr id="3" name="Symbol zastępczy zawartości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257E84FB-5A9B-4C59-8C2E-3ED5C3D2C83E}" type="datetimeFigureOut">
              <a:rPr lang="pl-PL" smtClean="0"/>
              <a:t>2017-06-20</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17654379-0D64-4522-92B9-D7740789A3F5}" type="slidenum">
              <a:rPr lang="pl-PL" smtClean="0"/>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extLst/>
          </a:lstStyle>
          <a:p>
            <a:fld id="{257E84FB-5A9B-4C59-8C2E-3ED5C3D2C83E}" type="datetimeFigureOut">
              <a:rPr lang="pl-PL" smtClean="0"/>
              <a:t>2017-06-20</a:t>
            </a:fld>
            <a:endParaRPr lang="pl-PL"/>
          </a:p>
        </p:txBody>
      </p:sp>
      <p:sp>
        <p:nvSpPr>
          <p:cNvPr id="8" name="Symbol zastępczy stopki 7"/>
          <p:cNvSpPr>
            <a:spLocks noGrp="1"/>
          </p:cNvSpPr>
          <p:nvPr>
            <p:ph type="ftr" sz="quarter" idx="11"/>
          </p:nvPr>
        </p:nvSpPr>
        <p:spPr/>
        <p:txBody>
          <a:bodyPr/>
          <a:lstStyle>
            <a:extLst/>
          </a:lstStyle>
          <a:p>
            <a:endParaRPr lang="pl-PL"/>
          </a:p>
        </p:txBody>
      </p:sp>
      <p:sp>
        <p:nvSpPr>
          <p:cNvPr id="9" name="Symbol zastępczy numeru slajdu 8"/>
          <p:cNvSpPr>
            <a:spLocks noGrp="1"/>
          </p:cNvSpPr>
          <p:nvPr>
            <p:ph type="sldNum" sz="quarter" idx="12"/>
          </p:nvPr>
        </p:nvSpPr>
        <p:spPr/>
        <p:txBody>
          <a:bodyPr/>
          <a:lstStyle>
            <a:extLst/>
          </a:lstStyle>
          <a:p>
            <a:fld id="{17654379-0D64-4522-92B9-D7740789A3F5}" type="slidenum">
              <a:rPr lang="pl-PL" smtClean="0"/>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1435608" y="274320"/>
            <a:ext cx="7498080" cy="1143000"/>
          </a:xfrm>
        </p:spPr>
        <p:txBody>
          <a:bodyPr anchor="ctr"/>
          <a:lstStyle>
            <a:extLst/>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extLst/>
          </a:lstStyle>
          <a:p>
            <a:fld id="{257E84FB-5A9B-4C59-8C2E-3ED5C3D2C83E}" type="datetimeFigureOut">
              <a:rPr lang="pl-PL" smtClean="0"/>
              <a:t>2017-06-20</a:t>
            </a:fld>
            <a:endParaRPr lang="pl-PL"/>
          </a:p>
        </p:txBody>
      </p:sp>
      <p:sp>
        <p:nvSpPr>
          <p:cNvPr id="4" name="Symbol zastępczy stopki 3"/>
          <p:cNvSpPr>
            <a:spLocks noGrp="1"/>
          </p:cNvSpPr>
          <p:nvPr>
            <p:ph type="ftr" sz="quarter" idx="11"/>
          </p:nvPr>
        </p:nvSpPr>
        <p:spPr/>
        <p:txBody>
          <a:bodyPr/>
          <a:lstStyle>
            <a:extLst/>
          </a:lstStyle>
          <a:p>
            <a:endParaRPr lang="pl-PL"/>
          </a:p>
        </p:txBody>
      </p:sp>
      <p:sp>
        <p:nvSpPr>
          <p:cNvPr id="5" name="Symbol zastępczy numeru slajdu 4"/>
          <p:cNvSpPr>
            <a:spLocks noGrp="1"/>
          </p:cNvSpPr>
          <p:nvPr>
            <p:ph type="sldNum" sz="quarter" idx="12"/>
          </p:nvPr>
        </p:nvSpPr>
        <p:spPr/>
        <p:txBody>
          <a:bodyPr/>
          <a:lstStyle>
            <a:extLst/>
          </a:lstStyle>
          <a:p>
            <a:fld id="{17654379-0D64-4522-92B9-D7740789A3F5}"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Prostokąt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Symbol zastępczy daty 1"/>
          <p:cNvSpPr>
            <a:spLocks noGrp="1"/>
          </p:cNvSpPr>
          <p:nvPr>
            <p:ph type="dt" sz="half" idx="10"/>
          </p:nvPr>
        </p:nvSpPr>
        <p:spPr/>
        <p:txBody>
          <a:bodyPr/>
          <a:lstStyle>
            <a:extLst/>
          </a:lstStyle>
          <a:p>
            <a:fld id="{257E84FB-5A9B-4C59-8C2E-3ED5C3D2C83E}" type="datetimeFigureOut">
              <a:rPr lang="pl-PL" smtClean="0"/>
              <a:t>2017-06-20</a:t>
            </a:fld>
            <a:endParaRPr lang="pl-PL"/>
          </a:p>
        </p:txBody>
      </p:sp>
      <p:sp>
        <p:nvSpPr>
          <p:cNvPr id="3" name="Symbol zastępczy stopki 2"/>
          <p:cNvSpPr>
            <a:spLocks noGrp="1"/>
          </p:cNvSpPr>
          <p:nvPr>
            <p:ph type="ftr" sz="quarter" idx="11"/>
          </p:nvPr>
        </p:nvSpPr>
        <p:spPr/>
        <p:txBody>
          <a:bodyPr/>
          <a:lstStyle>
            <a:extLst/>
          </a:lstStyle>
          <a:p>
            <a:endParaRPr lang="pl-PL"/>
          </a:p>
        </p:txBody>
      </p:sp>
      <p:sp>
        <p:nvSpPr>
          <p:cNvPr id="4" name="Symbol zastępczy numeru slajdu 3"/>
          <p:cNvSpPr>
            <a:spLocks noGrp="1"/>
          </p:cNvSpPr>
          <p:nvPr>
            <p:ph type="sldNum" sz="quarter" idx="12"/>
          </p:nvPr>
        </p:nvSpPr>
        <p:spPr/>
        <p:txBody>
          <a:bodyPr/>
          <a:lstStyle>
            <a:extLst/>
          </a:lstStyle>
          <a:p>
            <a:fld id="{17654379-0D64-4522-92B9-D7740789A3F5}" type="slidenum">
              <a:rPr lang="pl-PL" smtClean="0"/>
              <a:t>‹#›</a:t>
            </a:fld>
            <a:endParaRPr lang="pl-PL"/>
          </a:p>
        </p:txBody>
      </p:sp>
      <p:sp>
        <p:nvSpPr>
          <p:cNvPr id="6" name="Prostokąt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pl-PL" smtClean="0"/>
              <a:t>Kliknij, aby edytować styl</a:t>
            </a:r>
            <a:endParaRPr kumimoji="0" lang="en-US"/>
          </a:p>
        </p:txBody>
      </p:sp>
      <p:sp>
        <p:nvSpPr>
          <p:cNvPr id="3" name="Symbol zastępczy tekstu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257E84FB-5A9B-4C59-8C2E-3ED5C3D2C83E}" type="datetimeFigureOut">
              <a:rPr lang="pl-PL" smtClean="0"/>
              <a:t>2017-06-20</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17654379-0D64-4522-92B9-D7740789A3F5}" type="slidenum">
              <a:rPr lang="pl-PL" smtClean="0"/>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pl-PL" smtClean="0"/>
              <a:t>Kliknij, aby edytować styl</a:t>
            </a:r>
            <a:endParaRPr kumimoji="0" lang="en-US"/>
          </a:p>
        </p:txBody>
      </p:sp>
      <p:sp>
        <p:nvSpPr>
          <p:cNvPr id="5" name="Symbol zastępczy daty 4"/>
          <p:cNvSpPr>
            <a:spLocks noGrp="1"/>
          </p:cNvSpPr>
          <p:nvPr>
            <p:ph type="dt" sz="half" idx="10"/>
          </p:nvPr>
        </p:nvSpPr>
        <p:spPr/>
        <p:txBody>
          <a:bodyPr/>
          <a:lstStyle>
            <a:extLst/>
          </a:lstStyle>
          <a:p>
            <a:fld id="{257E84FB-5A9B-4C59-8C2E-3ED5C3D2C83E}" type="datetimeFigureOut">
              <a:rPr lang="pl-PL" smtClean="0"/>
              <a:t>2017-06-20</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17654379-0D64-4522-92B9-D7740789A3F5}" type="slidenum">
              <a:rPr lang="pl-PL" smtClean="0"/>
              <a:t>‹#›</a:t>
            </a:fld>
            <a:endParaRPr lang="pl-PL"/>
          </a:p>
        </p:txBody>
      </p:sp>
      <p:sp>
        <p:nvSpPr>
          <p:cNvPr id="8" name="Prostokąt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Symbol zastępczy obrazu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pl-PL" smtClean="0"/>
              <a:t>Kliknij ikonę, aby dodać obraz</a:t>
            </a:r>
            <a:endParaRPr kumimoji="0" lang="en-US" dirty="0"/>
          </a:p>
        </p:txBody>
      </p:sp>
      <p:sp>
        <p:nvSpPr>
          <p:cNvPr id="9" name="Schemat blokowy: proce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Schemat blokowy: proce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Symbol zastępczy tekstu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pl-PL" smtClean="0"/>
              <a:t>Kliknij, aby edytować style wzorca tekstu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Wycinek koła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ipsa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Pierścień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Prostokąt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Symbol zastępczy tytułu 4"/>
          <p:cNvSpPr>
            <a:spLocks noGrp="1"/>
          </p:cNvSpPr>
          <p:nvPr>
            <p:ph type="title"/>
          </p:nvPr>
        </p:nvSpPr>
        <p:spPr>
          <a:xfrm>
            <a:off x="1435608" y="274638"/>
            <a:ext cx="7498080" cy="1143000"/>
          </a:xfrm>
          <a:prstGeom prst="rect">
            <a:avLst/>
          </a:prstGeom>
        </p:spPr>
        <p:txBody>
          <a:bodyPr anchor="ctr">
            <a:normAutofit/>
          </a:bodyPr>
          <a:lstStyle>
            <a:extLst/>
          </a:lstStyle>
          <a:p>
            <a:r>
              <a:rPr kumimoji="0" lang="pl-PL" smtClean="0"/>
              <a:t>Kliknij, aby edytować styl</a:t>
            </a:r>
            <a:endParaRPr kumimoji="0" lang="en-US"/>
          </a:p>
        </p:txBody>
      </p:sp>
      <p:sp>
        <p:nvSpPr>
          <p:cNvPr id="9" name="Symbol zastępczy tekstu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24" name="Symbol zastępczy daty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57E84FB-5A9B-4C59-8C2E-3ED5C3D2C83E}" type="datetimeFigureOut">
              <a:rPr lang="pl-PL" smtClean="0"/>
              <a:t>2017-06-20</a:t>
            </a:fld>
            <a:endParaRPr lang="pl-PL"/>
          </a:p>
        </p:txBody>
      </p:sp>
      <p:sp>
        <p:nvSpPr>
          <p:cNvPr id="10" name="Symbol zastępczy stopki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pl-PL"/>
          </a:p>
        </p:txBody>
      </p:sp>
      <p:sp>
        <p:nvSpPr>
          <p:cNvPr id="22" name="Symbol zastępczy numeru slajdu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17654379-0D64-4522-92B9-D7740789A3F5}" type="slidenum">
              <a:rPr lang="pl-PL" smtClean="0"/>
              <a:t>‹#›</a:t>
            </a:fld>
            <a:endParaRPr lang="pl-PL"/>
          </a:p>
        </p:txBody>
      </p:sp>
      <p:sp>
        <p:nvSpPr>
          <p:cNvPr id="15" name="Prostokąt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stokąt 4"/>
          <p:cNvSpPr/>
          <p:nvPr/>
        </p:nvSpPr>
        <p:spPr>
          <a:xfrm>
            <a:off x="683568" y="404664"/>
            <a:ext cx="8136904" cy="369332"/>
          </a:xfrm>
          <a:prstGeom prst="rect">
            <a:avLst/>
          </a:prstGeom>
        </p:spPr>
        <p:txBody>
          <a:bodyPr wrap="square">
            <a:spAutoFit/>
          </a:bodyPr>
          <a:lstStyle/>
          <a:p>
            <a:pPr algn="ctr"/>
            <a:r>
              <a:rPr lang="pl-PL" b="1" dirty="0"/>
              <a:t>Szkoła Podstawowa nr 1 im. Fryderyka Chopina w Żarach</a:t>
            </a:r>
            <a:endParaRPr lang="pl-PL" dirty="0"/>
          </a:p>
        </p:txBody>
      </p:sp>
      <p:sp>
        <p:nvSpPr>
          <p:cNvPr id="6" name="Prostokąt 5"/>
          <p:cNvSpPr/>
          <p:nvPr/>
        </p:nvSpPr>
        <p:spPr>
          <a:xfrm>
            <a:off x="2466020" y="1124744"/>
            <a:ext cx="4572000" cy="1692771"/>
          </a:xfrm>
          <a:prstGeom prst="rect">
            <a:avLst/>
          </a:prstGeom>
        </p:spPr>
        <p:txBody>
          <a:bodyPr>
            <a:spAutoFit/>
          </a:bodyPr>
          <a:lstStyle/>
          <a:p>
            <a:pPr algn="ctr"/>
            <a:r>
              <a:rPr lang="pl-PL" sz="4800" b="1" dirty="0">
                <a:solidFill>
                  <a:srgbClr val="FF0000"/>
                </a:solidFill>
              </a:rPr>
              <a:t>RAPORT </a:t>
            </a:r>
            <a:endParaRPr lang="pl-PL" sz="4800" b="1" dirty="0" smtClean="0">
              <a:solidFill>
                <a:srgbClr val="FF0000"/>
              </a:solidFill>
            </a:endParaRPr>
          </a:p>
          <a:p>
            <a:pPr algn="ctr"/>
            <a:r>
              <a:rPr lang="pl-PL" b="1" dirty="0" smtClean="0"/>
              <a:t>z </a:t>
            </a:r>
            <a:r>
              <a:rPr lang="pl-PL" b="1" dirty="0"/>
              <a:t>ewaluacji wewnętrznej</a:t>
            </a:r>
            <a:r>
              <a:rPr lang="pl-PL" b="1" dirty="0" smtClean="0"/>
              <a:t>.</a:t>
            </a:r>
          </a:p>
          <a:p>
            <a:pPr algn="ctr"/>
            <a:endParaRPr lang="pl-PL" dirty="0"/>
          </a:p>
          <a:p>
            <a:pPr algn="ctr"/>
            <a:r>
              <a:rPr lang="pl-PL" sz="2000" b="1" u="sng" dirty="0"/>
              <a:t>Wymaganie. </a:t>
            </a:r>
            <a:r>
              <a:rPr lang="pl-PL" sz="2000" b="1" u="sng" dirty="0" smtClean="0"/>
              <a:t> </a:t>
            </a:r>
            <a:r>
              <a:rPr lang="pl-PL" sz="2000" b="1" i="1" u="sng" dirty="0" smtClean="0"/>
              <a:t>Uczniowie </a:t>
            </a:r>
            <a:r>
              <a:rPr lang="pl-PL" sz="2000" b="1" i="1" u="sng" dirty="0"/>
              <a:t>są aktywni.</a:t>
            </a:r>
            <a:endParaRPr lang="pl-PL" sz="2000" dirty="0"/>
          </a:p>
        </p:txBody>
      </p:sp>
      <p:sp>
        <p:nvSpPr>
          <p:cNvPr id="7" name="Prostokąt 6"/>
          <p:cNvSpPr/>
          <p:nvPr/>
        </p:nvSpPr>
        <p:spPr>
          <a:xfrm>
            <a:off x="2490994" y="2996952"/>
            <a:ext cx="4572000" cy="923330"/>
          </a:xfrm>
          <a:prstGeom prst="rect">
            <a:avLst/>
          </a:prstGeom>
        </p:spPr>
        <p:txBody>
          <a:bodyPr>
            <a:spAutoFit/>
          </a:bodyPr>
          <a:lstStyle/>
          <a:p>
            <a:pPr algn="ctr"/>
            <a:r>
              <a:rPr lang="pl-PL" b="1" dirty="0"/>
              <a:t>INFORMACJE </a:t>
            </a:r>
            <a:br>
              <a:rPr lang="pl-PL" b="1" dirty="0"/>
            </a:br>
            <a:r>
              <a:rPr lang="pl-PL" b="1" dirty="0"/>
              <a:t>O WYNIKACH BADAŃ PRZEPROWADZONYCH W ROKU SZKOLNYM 2016/2017</a:t>
            </a:r>
            <a:endParaRPr lang="pl-PL" dirty="0"/>
          </a:p>
        </p:txBody>
      </p:sp>
      <p:sp>
        <p:nvSpPr>
          <p:cNvPr id="8" name="Prostokąt 7"/>
          <p:cNvSpPr/>
          <p:nvPr/>
        </p:nvSpPr>
        <p:spPr>
          <a:xfrm>
            <a:off x="2843808" y="4869158"/>
            <a:ext cx="5292080" cy="1169551"/>
          </a:xfrm>
          <a:prstGeom prst="rect">
            <a:avLst/>
          </a:prstGeom>
        </p:spPr>
        <p:txBody>
          <a:bodyPr wrap="square">
            <a:spAutoFit/>
          </a:bodyPr>
          <a:lstStyle/>
          <a:p>
            <a:pPr algn="r"/>
            <a:r>
              <a:rPr lang="pl-PL" sz="1400" b="1" dirty="0"/>
              <a:t>Opracowanie: </a:t>
            </a:r>
            <a:r>
              <a:rPr lang="pl-PL" sz="1400" b="1" dirty="0" smtClean="0"/>
              <a:t>   </a:t>
            </a:r>
          </a:p>
          <a:p>
            <a:pPr algn="r"/>
            <a:r>
              <a:rPr lang="pl-PL" sz="1400" dirty="0" smtClean="0"/>
              <a:t>mgr </a:t>
            </a:r>
            <a:r>
              <a:rPr lang="pl-PL" sz="1400" dirty="0"/>
              <a:t>Iwona Szczuka</a:t>
            </a:r>
            <a:r>
              <a:rPr lang="pl-PL" sz="1400" b="1" dirty="0"/>
              <a:t/>
            </a:r>
            <a:br>
              <a:rPr lang="pl-PL" sz="1400" b="1" dirty="0"/>
            </a:br>
            <a:r>
              <a:rPr lang="pl-PL" sz="1400" dirty="0"/>
              <a:t>                     mgr Irena Wiącek</a:t>
            </a:r>
            <a:br>
              <a:rPr lang="pl-PL" sz="1400" dirty="0"/>
            </a:br>
            <a:r>
              <a:rPr lang="pl-PL" sz="1400" dirty="0"/>
              <a:t>                                mgr Aleksander Stachów</a:t>
            </a:r>
          </a:p>
          <a:p>
            <a:pPr algn="r"/>
            <a:r>
              <a:rPr lang="pl-PL" sz="1400" dirty="0"/>
              <a:t>                                      mgr Izabela </a:t>
            </a:r>
            <a:r>
              <a:rPr lang="pl-PL" sz="1400" dirty="0" err="1"/>
              <a:t>Kudokas</a:t>
            </a:r>
            <a:r>
              <a:rPr lang="pl-PL" sz="1400" dirty="0"/>
              <a:t> – Drąg</a:t>
            </a:r>
          </a:p>
        </p:txBody>
      </p:sp>
    </p:spTree>
    <p:extLst>
      <p:ext uri="{BB962C8B-B14F-4D97-AF65-F5344CB8AC3E}">
        <p14:creationId xmlns:p14="http://schemas.microsoft.com/office/powerpoint/2010/main" val="3566538200"/>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187624" y="332656"/>
            <a:ext cx="7746064" cy="5688632"/>
          </a:xfrm>
        </p:spPr>
        <p:txBody>
          <a:bodyPr/>
          <a:lstStyle/>
          <a:p>
            <a:pPr marL="82296" indent="0">
              <a:buNone/>
            </a:pPr>
            <a:r>
              <a:rPr lang="pl-PL" u="sng" dirty="0"/>
              <a:t>Grupę badawczą stanowili:</a:t>
            </a:r>
            <a:endParaRPr lang="pl-PL" dirty="0"/>
          </a:p>
          <a:p>
            <a:pPr lvl="0"/>
            <a:r>
              <a:rPr lang="pl-PL" b="1" dirty="0" smtClean="0"/>
              <a:t>Nauczyciele:</a:t>
            </a:r>
            <a:r>
              <a:rPr lang="pl-PL" dirty="0" smtClean="0"/>
              <a:t> 25 osób.</a:t>
            </a:r>
            <a:endParaRPr lang="pl-PL" dirty="0"/>
          </a:p>
          <a:p>
            <a:pPr lvl="0"/>
            <a:r>
              <a:rPr lang="pl-PL" b="1" dirty="0"/>
              <a:t>Reprezentacja rodziców:  </a:t>
            </a:r>
            <a:r>
              <a:rPr lang="pl-PL" dirty="0" smtClean="0"/>
              <a:t>169 rodziców naszych uczniów. </a:t>
            </a:r>
            <a:endParaRPr lang="pl-PL" dirty="0"/>
          </a:p>
          <a:p>
            <a:pPr lvl="0" algn="just"/>
            <a:r>
              <a:rPr lang="pl-PL" b="1" dirty="0"/>
              <a:t>Reprezentacja  uczniów: </a:t>
            </a:r>
            <a:r>
              <a:rPr lang="pl-PL" dirty="0"/>
              <a:t>250 z </a:t>
            </a:r>
            <a:r>
              <a:rPr lang="pl-PL" dirty="0" smtClean="0"/>
              <a:t>klas</a:t>
            </a:r>
            <a:br>
              <a:rPr lang="pl-PL" dirty="0" smtClean="0"/>
            </a:br>
            <a:r>
              <a:rPr lang="pl-PL" dirty="0" smtClean="0"/>
              <a:t> </a:t>
            </a:r>
            <a:r>
              <a:rPr lang="pl-PL" dirty="0"/>
              <a:t>2a, 2b, 2d, 3b, 3c, 3g, 4a, 4b, 5a, 5b, 6b, 6c </a:t>
            </a:r>
            <a:r>
              <a:rPr lang="pl-PL" dirty="0" smtClean="0"/>
              <a:t/>
            </a:r>
            <a:br>
              <a:rPr lang="pl-PL" dirty="0" smtClean="0"/>
            </a:br>
            <a:r>
              <a:rPr lang="pl-PL" dirty="0" smtClean="0"/>
              <a:t>(</a:t>
            </a:r>
            <a:r>
              <a:rPr lang="pl-PL" dirty="0"/>
              <a:t>w klasach I – III w badaniu udział wzięło 120 uczniów, a w klasach IV – VI 130 </a:t>
            </a:r>
            <a:r>
              <a:rPr lang="pl-PL" dirty="0" smtClean="0"/>
              <a:t>uczniów).</a:t>
            </a:r>
            <a:endParaRPr lang="pl-PL" dirty="0"/>
          </a:p>
          <a:p>
            <a:pPr marL="82296" indent="0">
              <a:buNone/>
            </a:pPr>
            <a:endParaRPr lang="pl-PL" dirty="0"/>
          </a:p>
        </p:txBody>
      </p:sp>
    </p:spTree>
    <p:extLst>
      <p:ext uri="{BB962C8B-B14F-4D97-AF65-F5344CB8AC3E}">
        <p14:creationId xmlns:p14="http://schemas.microsoft.com/office/powerpoint/2010/main" val="1370400874"/>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435608" y="332656"/>
            <a:ext cx="7498080" cy="5915744"/>
          </a:xfrm>
        </p:spPr>
        <p:txBody>
          <a:bodyPr>
            <a:normAutofit fontScale="92500" lnSpcReduction="10000"/>
          </a:bodyPr>
          <a:lstStyle/>
          <a:p>
            <a:pPr marL="82296" indent="0">
              <a:buNone/>
            </a:pPr>
            <a:r>
              <a:rPr lang="pl-PL" b="1" dirty="0"/>
              <a:t>Zaplanowano następujące badania:</a:t>
            </a:r>
            <a:endParaRPr lang="pl-PL" dirty="0"/>
          </a:p>
          <a:p>
            <a:pPr lvl="0" algn="just"/>
            <a:r>
              <a:rPr lang="pl-PL" dirty="0"/>
              <a:t>badanie </a:t>
            </a:r>
            <a:r>
              <a:rPr lang="pl-PL" dirty="0" smtClean="0"/>
              <a:t>1 – </a:t>
            </a:r>
            <a:r>
              <a:rPr lang="pl-PL" dirty="0"/>
              <a:t>w lutym 2017 r. ankiety wśród uczniów, </a:t>
            </a:r>
          </a:p>
          <a:p>
            <a:pPr lvl="0" algn="just"/>
            <a:r>
              <a:rPr lang="pl-PL" dirty="0"/>
              <a:t>badanie </a:t>
            </a:r>
            <a:r>
              <a:rPr lang="pl-PL" dirty="0" smtClean="0"/>
              <a:t>2 – </a:t>
            </a:r>
            <a:r>
              <a:rPr lang="pl-PL" dirty="0"/>
              <a:t>w lutym 2017 r. ankiety wśród rodziców,</a:t>
            </a:r>
          </a:p>
          <a:p>
            <a:pPr lvl="0" algn="just"/>
            <a:r>
              <a:rPr lang="pl-PL" dirty="0"/>
              <a:t>badanie </a:t>
            </a:r>
            <a:r>
              <a:rPr lang="pl-PL" dirty="0" smtClean="0"/>
              <a:t>3 – </a:t>
            </a:r>
            <a:r>
              <a:rPr lang="pl-PL" dirty="0"/>
              <a:t>w marcu 2017 r.  ankiety wśród nauczycieli,</a:t>
            </a:r>
          </a:p>
          <a:p>
            <a:pPr lvl="0" algn="just"/>
            <a:r>
              <a:rPr lang="pl-PL" dirty="0"/>
              <a:t>badanie </a:t>
            </a:r>
            <a:r>
              <a:rPr lang="pl-PL" dirty="0" smtClean="0"/>
              <a:t>4 - w </a:t>
            </a:r>
            <a:r>
              <a:rPr lang="pl-PL" dirty="0"/>
              <a:t>marcu 2017 r. – wywiad </a:t>
            </a:r>
            <a:r>
              <a:rPr lang="pl-PL" dirty="0" smtClean="0"/>
              <a:t/>
            </a:r>
            <a:br>
              <a:rPr lang="pl-PL" dirty="0" smtClean="0"/>
            </a:br>
            <a:r>
              <a:rPr lang="pl-PL" dirty="0" smtClean="0"/>
              <a:t>z </a:t>
            </a:r>
            <a:r>
              <a:rPr lang="pl-PL" dirty="0"/>
              <a:t>przedstawicielami </a:t>
            </a:r>
            <a:r>
              <a:rPr lang="pl-PL" dirty="0" smtClean="0"/>
              <a:t>Samorządu </a:t>
            </a:r>
            <a:r>
              <a:rPr lang="pl-PL" dirty="0"/>
              <a:t>Uczniowskiego,</a:t>
            </a:r>
          </a:p>
          <a:p>
            <a:pPr lvl="0" algn="just"/>
            <a:r>
              <a:rPr lang="pl-PL" dirty="0"/>
              <a:t>analiza  dokumentów szkolnych:  Statut, sprawozdania z działalności SU, strona </a:t>
            </a:r>
            <a:r>
              <a:rPr lang="pl-PL" dirty="0" smtClean="0"/>
              <a:t>internetowa</a:t>
            </a:r>
            <a:r>
              <a:rPr lang="pl-PL" dirty="0"/>
              <a:t>.</a:t>
            </a:r>
          </a:p>
        </p:txBody>
      </p:sp>
    </p:spTree>
    <p:extLst>
      <p:ext uri="{BB962C8B-B14F-4D97-AF65-F5344CB8AC3E}">
        <p14:creationId xmlns:p14="http://schemas.microsoft.com/office/powerpoint/2010/main" val="700767400"/>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just"/>
            <a:r>
              <a:rPr lang="pl-PL" sz="3100" b="1" dirty="0">
                <a:effectLst/>
              </a:rPr>
              <a:t>2. Wyniki i analiza przeprowadzonych badań</a:t>
            </a:r>
            <a:r>
              <a:rPr lang="pl-PL" dirty="0">
                <a:effectLst/>
              </a:rPr>
              <a:t/>
            </a:r>
            <a:br>
              <a:rPr lang="pl-PL" dirty="0">
                <a:effectLst/>
              </a:rPr>
            </a:br>
            <a:endParaRPr lang="pl-PL" dirty="0"/>
          </a:p>
        </p:txBody>
      </p:sp>
      <p:sp>
        <p:nvSpPr>
          <p:cNvPr id="3" name="Symbol zastępczy zawartości 2"/>
          <p:cNvSpPr>
            <a:spLocks noGrp="1"/>
          </p:cNvSpPr>
          <p:nvPr>
            <p:ph idx="1"/>
          </p:nvPr>
        </p:nvSpPr>
        <p:spPr/>
        <p:txBody>
          <a:bodyPr>
            <a:normAutofit/>
          </a:bodyPr>
          <a:lstStyle/>
          <a:p>
            <a:pPr marL="82296" indent="0" algn="just">
              <a:buNone/>
            </a:pPr>
            <a:r>
              <a:rPr lang="pl-PL" b="1" dirty="0" smtClean="0"/>
              <a:t>Wyniki </a:t>
            </a:r>
            <a:r>
              <a:rPr lang="pl-PL" b="1" dirty="0"/>
              <a:t>ankiety skierowanej do nauczycieli</a:t>
            </a:r>
            <a:endParaRPr lang="pl-PL" dirty="0"/>
          </a:p>
          <a:p>
            <a:pPr marL="82296" indent="0" algn="just">
              <a:buNone/>
            </a:pPr>
            <a:r>
              <a:rPr lang="pl-PL" dirty="0"/>
              <a:t>W ankiecie wzięło udział 25 nauczycieli (70%)  z  35 uczących w szkole. </a:t>
            </a:r>
          </a:p>
          <a:p>
            <a:pPr marL="82296" indent="0" algn="just">
              <a:buNone/>
            </a:pPr>
            <a:r>
              <a:rPr lang="pl-PL" dirty="0" smtClean="0"/>
              <a:t>	Raport </a:t>
            </a:r>
            <a:r>
              <a:rPr lang="pl-PL" dirty="0"/>
              <a:t>przedstawia wyniki ankiety końcowej  przeprowadzonej w II semestrze roku szkolnego 2016/2017 na podstawie </a:t>
            </a:r>
            <a:r>
              <a:rPr lang="pl-PL" dirty="0" smtClean="0"/>
              <a:t>anonimowych odpowiedzi.</a:t>
            </a:r>
            <a:endParaRPr lang="pl-PL" dirty="0"/>
          </a:p>
          <a:p>
            <a:endParaRPr lang="pl-PL" dirty="0"/>
          </a:p>
        </p:txBody>
      </p:sp>
    </p:spTree>
    <p:extLst>
      <p:ext uri="{BB962C8B-B14F-4D97-AF65-F5344CB8AC3E}">
        <p14:creationId xmlns:p14="http://schemas.microsoft.com/office/powerpoint/2010/main" val="58012946"/>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435608" y="332656"/>
            <a:ext cx="7498080" cy="5915744"/>
          </a:xfrm>
        </p:spPr>
        <p:txBody>
          <a:bodyPr/>
          <a:lstStyle/>
          <a:p>
            <a:pPr algn="just"/>
            <a:r>
              <a:rPr lang="pl-PL" sz="2800" b="1" u="sng" dirty="0"/>
              <a:t>Jakie cele przyświecają realizowanym przez Panią/Pana zajęciom dodatkowym?</a:t>
            </a:r>
            <a:endParaRPr lang="pl-PL" sz="2800" dirty="0"/>
          </a:p>
          <a:p>
            <a:pPr marL="82296" indent="0">
              <a:buNone/>
            </a:pPr>
            <a:endParaRPr lang="pl-PL" dirty="0"/>
          </a:p>
        </p:txBody>
      </p:sp>
      <p:graphicFrame>
        <p:nvGraphicFramePr>
          <p:cNvPr id="4" name="Wykres 3"/>
          <p:cNvGraphicFramePr/>
          <p:nvPr>
            <p:extLst>
              <p:ext uri="{D42A27DB-BD31-4B8C-83A1-F6EECF244321}">
                <p14:modId xmlns:p14="http://schemas.microsoft.com/office/powerpoint/2010/main" val="2190070517"/>
              </p:ext>
            </p:extLst>
          </p:nvPr>
        </p:nvGraphicFramePr>
        <p:xfrm>
          <a:off x="2051720" y="1484784"/>
          <a:ext cx="6048672" cy="3384376"/>
        </p:xfrm>
        <a:graphic>
          <a:graphicData uri="http://schemas.openxmlformats.org/drawingml/2006/chart">
            <c:chart xmlns:c="http://schemas.openxmlformats.org/drawingml/2006/chart" xmlns:r="http://schemas.openxmlformats.org/officeDocument/2006/relationships" r:id="rId2"/>
          </a:graphicData>
        </a:graphic>
      </p:graphicFrame>
      <p:sp>
        <p:nvSpPr>
          <p:cNvPr id="5" name="Prostokąt 4"/>
          <p:cNvSpPr/>
          <p:nvPr/>
        </p:nvSpPr>
        <p:spPr>
          <a:xfrm>
            <a:off x="1547664" y="4826675"/>
            <a:ext cx="7272808" cy="1569660"/>
          </a:xfrm>
          <a:prstGeom prst="rect">
            <a:avLst/>
          </a:prstGeom>
        </p:spPr>
        <p:txBody>
          <a:bodyPr wrap="square">
            <a:spAutoFit/>
          </a:bodyPr>
          <a:lstStyle/>
          <a:p>
            <a:pPr algn="just"/>
            <a:r>
              <a:rPr lang="pl-PL" sz="1600" dirty="0"/>
              <a:t>Główne cele przyświecające realizowanym w naszej szkole zajęciom dodatkowym to przede wszystkim praca z uczniem słabym, wyrównanie poziomu nauczania </a:t>
            </a:r>
            <a:r>
              <a:rPr lang="pl-PL" sz="1600" dirty="0" smtClean="0"/>
              <a:t/>
            </a:r>
            <a:br>
              <a:rPr lang="pl-PL" sz="1600" dirty="0" smtClean="0"/>
            </a:br>
            <a:r>
              <a:rPr lang="pl-PL" sz="1600" dirty="0" smtClean="0"/>
              <a:t>i </a:t>
            </a:r>
            <a:r>
              <a:rPr lang="pl-PL" sz="1600" dirty="0"/>
              <a:t>umiejętności uczniów, uzupełnienie wiedzy uczniów (podstawa programowa), którzy wykazują istotne braki tak z przedmiotów ścisłych, jak i humanistycznych. Nauczyciele przedmiotów godziny dodatkowe przeznaczają także na przygotowanie uczniów do konkursów i olimpiad przedmiotowych.</a:t>
            </a:r>
          </a:p>
        </p:txBody>
      </p:sp>
    </p:spTree>
    <p:extLst>
      <p:ext uri="{BB962C8B-B14F-4D97-AF65-F5344CB8AC3E}">
        <p14:creationId xmlns:p14="http://schemas.microsoft.com/office/powerpoint/2010/main" val="172834783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435608" y="404664"/>
            <a:ext cx="7498080" cy="5843736"/>
          </a:xfrm>
        </p:spPr>
        <p:txBody>
          <a:bodyPr/>
          <a:lstStyle/>
          <a:p>
            <a:pPr algn="just"/>
            <a:r>
              <a:rPr lang="pl-PL" sz="2400" b="1" u="sng" dirty="0"/>
              <a:t>Czy diagnozowała Pani/Pan potrzeby uczniów, opracowując program prowadzonych przez siebie zajęć dodatkowych?</a:t>
            </a:r>
            <a:endParaRPr lang="pl-PL" sz="2400" dirty="0"/>
          </a:p>
          <a:p>
            <a:pPr marL="82296" indent="0">
              <a:buNone/>
            </a:pPr>
            <a:endParaRPr lang="pl-PL" dirty="0"/>
          </a:p>
        </p:txBody>
      </p:sp>
      <p:graphicFrame>
        <p:nvGraphicFramePr>
          <p:cNvPr id="4" name="Obiekt 12"/>
          <p:cNvGraphicFramePr>
            <a:graphicFrameLocks noChangeAspect="1"/>
          </p:cNvGraphicFramePr>
          <p:nvPr>
            <p:extLst>
              <p:ext uri="{D42A27DB-BD31-4B8C-83A1-F6EECF244321}">
                <p14:modId xmlns:p14="http://schemas.microsoft.com/office/powerpoint/2010/main" val="3648162940"/>
              </p:ext>
            </p:extLst>
          </p:nvPr>
        </p:nvGraphicFramePr>
        <p:xfrm>
          <a:off x="2027637" y="1917590"/>
          <a:ext cx="6440805" cy="2917825"/>
        </p:xfrm>
        <a:graphic>
          <a:graphicData uri="http://schemas.openxmlformats.org/drawingml/2006/chart">
            <c:chart xmlns:c="http://schemas.openxmlformats.org/drawingml/2006/chart" xmlns:r="http://schemas.openxmlformats.org/officeDocument/2006/relationships" r:id="rId2"/>
          </a:graphicData>
        </a:graphic>
      </p:graphicFrame>
      <p:sp>
        <p:nvSpPr>
          <p:cNvPr id="5" name="Prostokąt 4"/>
          <p:cNvSpPr/>
          <p:nvPr/>
        </p:nvSpPr>
        <p:spPr>
          <a:xfrm>
            <a:off x="1835696" y="5157192"/>
            <a:ext cx="6696744" cy="923330"/>
          </a:xfrm>
          <a:prstGeom prst="rect">
            <a:avLst/>
          </a:prstGeom>
        </p:spPr>
        <p:txBody>
          <a:bodyPr wrap="square">
            <a:spAutoFit/>
          </a:bodyPr>
          <a:lstStyle/>
          <a:p>
            <a:pPr algn="just"/>
            <a:r>
              <a:rPr lang="pl-PL" dirty="0"/>
              <a:t>Zdecydowana większość ankietowanych diagnozowała potrzeby uczniów, opracowując program swoich zajęć dodatkowych poprzez ankiety, indywidualne rozmowy, analizę wyników badań startowych.</a:t>
            </a:r>
          </a:p>
        </p:txBody>
      </p:sp>
    </p:spTree>
    <p:extLst>
      <p:ext uri="{BB962C8B-B14F-4D97-AF65-F5344CB8AC3E}">
        <p14:creationId xmlns:p14="http://schemas.microsoft.com/office/powerpoint/2010/main" val="36502353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435608" y="332656"/>
            <a:ext cx="7498080" cy="5915744"/>
          </a:xfrm>
        </p:spPr>
        <p:txBody>
          <a:bodyPr/>
          <a:lstStyle/>
          <a:p>
            <a:pPr algn="just"/>
            <a:r>
              <a:rPr lang="pl-PL" sz="2800" b="1" u="sng" dirty="0"/>
              <a:t>Na ile realizowane zajęcia dodatkowe zaspokajają potrzeby uczniów?</a:t>
            </a:r>
            <a:endParaRPr lang="pl-PL" sz="2800" dirty="0"/>
          </a:p>
          <a:p>
            <a:pPr marL="82296" indent="0">
              <a:buNone/>
            </a:pPr>
            <a:endParaRPr lang="pl-PL" dirty="0"/>
          </a:p>
        </p:txBody>
      </p:sp>
      <p:graphicFrame>
        <p:nvGraphicFramePr>
          <p:cNvPr id="4" name="Obiekt 13"/>
          <p:cNvGraphicFramePr>
            <a:graphicFrameLocks noChangeAspect="1"/>
          </p:cNvGraphicFramePr>
          <p:nvPr>
            <p:extLst>
              <p:ext uri="{D42A27DB-BD31-4B8C-83A1-F6EECF244321}">
                <p14:modId xmlns:p14="http://schemas.microsoft.com/office/powerpoint/2010/main" val="1759776991"/>
              </p:ext>
            </p:extLst>
          </p:nvPr>
        </p:nvGraphicFramePr>
        <p:xfrm>
          <a:off x="2267744" y="1484784"/>
          <a:ext cx="5716905" cy="3205098"/>
        </p:xfrm>
        <a:graphic>
          <a:graphicData uri="http://schemas.openxmlformats.org/drawingml/2006/chart">
            <c:chart xmlns:c="http://schemas.openxmlformats.org/drawingml/2006/chart" xmlns:r="http://schemas.openxmlformats.org/officeDocument/2006/relationships" r:id="rId2"/>
          </a:graphicData>
        </a:graphic>
      </p:graphicFrame>
      <p:sp>
        <p:nvSpPr>
          <p:cNvPr id="5" name="Prostokąt 4"/>
          <p:cNvSpPr/>
          <p:nvPr/>
        </p:nvSpPr>
        <p:spPr>
          <a:xfrm>
            <a:off x="1907704" y="4653136"/>
            <a:ext cx="6768752" cy="1477328"/>
          </a:xfrm>
          <a:prstGeom prst="rect">
            <a:avLst/>
          </a:prstGeom>
        </p:spPr>
        <p:txBody>
          <a:bodyPr wrap="square">
            <a:spAutoFit/>
          </a:bodyPr>
          <a:lstStyle/>
          <a:p>
            <a:pPr algn="just"/>
            <a:r>
              <a:rPr lang="pl-PL" dirty="0"/>
              <a:t>Zdaniem respondentów (w oparciu o informacje zwrotne, ankiety ewaluacyjne zajęć, rozmowy indywidualne) prowadzone przez nich zajęcia dodatkowe w 1/3 zaspokajają  potrzeby uczniów. 2/3 jest zdania, że niestety nie są w stanie odpowiedzieć na wszystkie potrzeby swoich uczniów.</a:t>
            </a:r>
          </a:p>
        </p:txBody>
      </p:sp>
    </p:spTree>
    <p:extLst>
      <p:ext uri="{BB962C8B-B14F-4D97-AF65-F5344CB8AC3E}">
        <p14:creationId xmlns:p14="http://schemas.microsoft.com/office/powerpoint/2010/main" val="99303533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435608" y="332656"/>
            <a:ext cx="7498080" cy="5915744"/>
          </a:xfrm>
        </p:spPr>
        <p:txBody>
          <a:bodyPr/>
          <a:lstStyle/>
          <a:p>
            <a:pPr algn="just"/>
            <a:r>
              <a:rPr lang="pl-PL" sz="2800" b="1" u="sng" dirty="0"/>
              <a:t>Czy realizowane przez Panią/Pana zajęcia dodatkowe umożliwiają rozwój zainteresowań uczniów? </a:t>
            </a:r>
            <a:endParaRPr lang="pl-PL" sz="2800" dirty="0"/>
          </a:p>
          <a:p>
            <a:pPr marL="82296" indent="0">
              <a:buNone/>
            </a:pPr>
            <a:endParaRPr lang="pl-PL" dirty="0"/>
          </a:p>
        </p:txBody>
      </p:sp>
      <p:graphicFrame>
        <p:nvGraphicFramePr>
          <p:cNvPr id="5" name="Obiekt 14"/>
          <p:cNvGraphicFramePr>
            <a:graphicFrameLocks noChangeAspect="1"/>
          </p:cNvGraphicFramePr>
          <p:nvPr>
            <p:extLst>
              <p:ext uri="{D42A27DB-BD31-4B8C-83A1-F6EECF244321}">
                <p14:modId xmlns:p14="http://schemas.microsoft.com/office/powerpoint/2010/main" val="2254786800"/>
              </p:ext>
            </p:extLst>
          </p:nvPr>
        </p:nvGraphicFramePr>
        <p:xfrm>
          <a:off x="2411760" y="1916832"/>
          <a:ext cx="5597525" cy="2822575"/>
        </p:xfrm>
        <a:graphic>
          <a:graphicData uri="http://schemas.openxmlformats.org/drawingml/2006/chart">
            <c:chart xmlns:c="http://schemas.openxmlformats.org/drawingml/2006/chart" xmlns:r="http://schemas.openxmlformats.org/officeDocument/2006/relationships" r:id="rId2"/>
          </a:graphicData>
        </a:graphic>
      </p:graphicFrame>
      <p:sp>
        <p:nvSpPr>
          <p:cNvPr id="6" name="Prostokąt 5"/>
          <p:cNvSpPr/>
          <p:nvPr/>
        </p:nvSpPr>
        <p:spPr>
          <a:xfrm>
            <a:off x="1979712" y="5085184"/>
            <a:ext cx="6624736" cy="923330"/>
          </a:xfrm>
          <a:prstGeom prst="rect">
            <a:avLst/>
          </a:prstGeom>
        </p:spPr>
        <p:txBody>
          <a:bodyPr wrap="square">
            <a:spAutoFit/>
          </a:bodyPr>
          <a:lstStyle/>
          <a:p>
            <a:pPr algn="just"/>
            <a:r>
              <a:rPr lang="pl-PL" dirty="0"/>
              <a:t>Zdecydowana większość ankietowanych (91,6,7%) sądzi, że prowadzone przez nich zajęcia umożliwiają rozwój zainteresowań uczniów. Wynika to z bogatej oferty zajęć dodatkowych.</a:t>
            </a:r>
          </a:p>
        </p:txBody>
      </p:sp>
    </p:spTree>
    <p:extLst>
      <p:ext uri="{BB962C8B-B14F-4D97-AF65-F5344CB8AC3E}">
        <p14:creationId xmlns:p14="http://schemas.microsoft.com/office/powerpoint/2010/main" val="315673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435608" y="332656"/>
            <a:ext cx="7498080" cy="5915744"/>
          </a:xfrm>
        </p:spPr>
        <p:txBody>
          <a:bodyPr/>
          <a:lstStyle/>
          <a:p>
            <a:pPr algn="just"/>
            <a:r>
              <a:rPr lang="pl-PL" sz="2400" b="1" u="sng" dirty="0"/>
              <a:t>Jaki jest udział uczniów w proponowanych przez Pana/Panią zajęciach dodatkowych ?</a:t>
            </a:r>
            <a:endParaRPr lang="pl-PL" sz="2400" b="1" dirty="0"/>
          </a:p>
          <a:p>
            <a:pPr marL="82296" indent="0">
              <a:buNone/>
            </a:pPr>
            <a:endParaRPr lang="pl-PL" dirty="0" smtClean="0"/>
          </a:p>
          <a:p>
            <a:pPr marL="82296" indent="0">
              <a:buNone/>
            </a:pPr>
            <a:endParaRPr lang="pl-PL" dirty="0"/>
          </a:p>
        </p:txBody>
      </p:sp>
      <p:graphicFrame>
        <p:nvGraphicFramePr>
          <p:cNvPr id="4" name="Obiekt 16"/>
          <p:cNvGraphicFramePr>
            <a:graphicFrameLocks noChangeAspect="1"/>
          </p:cNvGraphicFramePr>
          <p:nvPr>
            <p:extLst>
              <p:ext uri="{D42A27DB-BD31-4B8C-83A1-F6EECF244321}">
                <p14:modId xmlns:p14="http://schemas.microsoft.com/office/powerpoint/2010/main" val="2350533327"/>
              </p:ext>
            </p:extLst>
          </p:nvPr>
        </p:nvGraphicFramePr>
        <p:xfrm>
          <a:off x="1979712" y="1484784"/>
          <a:ext cx="6490607" cy="3024336"/>
        </p:xfrm>
        <a:graphic>
          <a:graphicData uri="http://schemas.openxmlformats.org/drawingml/2006/chart">
            <c:chart xmlns:c="http://schemas.openxmlformats.org/drawingml/2006/chart" xmlns:r="http://schemas.openxmlformats.org/officeDocument/2006/relationships" r:id="rId2"/>
          </a:graphicData>
        </a:graphic>
      </p:graphicFrame>
      <p:sp>
        <p:nvSpPr>
          <p:cNvPr id="5" name="Prostokąt 4"/>
          <p:cNvSpPr/>
          <p:nvPr/>
        </p:nvSpPr>
        <p:spPr>
          <a:xfrm>
            <a:off x="1835696" y="4725144"/>
            <a:ext cx="6624736" cy="923330"/>
          </a:xfrm>
          <a:prstGeom prst="rect">
            <a:avLst/>
          </a:prstGeom>
        </p:spPr>
        <p:txBody>
          <a:bodyPr wrap="square">
            <a:spAutoFit/>
          </a:bodyPr>
          <a:lstStyle/>
          <a:p>
            <a:pPr algn="just"/>
            <a:r>
              <a:rPr lang="pl-PL" dirty="0"/>
              <a:t>W ocenie nauczycieli 53% uczniów przyjmuje postawę aktywną </a:t>
            </a:r>
            <a:r>
              <a:rPr lang="pl-PL" dirty="0" smtClean="0"/>
              <a:t/>
            </a:r>
            <a:br>
              <a:rPr lang="pl-PL" dirty="0" smtClean="0"/>
            </a:br>
            <a:r>
              <a:rPr lang="pl-PL" dirty="0" smtClean="0"/>
              <a:t>w </a:t>
            </a:r>
            <a:r>
              <a:rPr lang="pl-PL" dirty="0"/>
              <a:t>trakcie </a:t>
            </a:r>
            <a:r>
              <a:rPr lang="pl-PL" dirty="0" smtClean="0"/>
              <a:t>zajęć przygotowuje </a:t>
            </a:r>
            <a:r>
              <a:rPr lang="pl-PL" dirty="0"/>
              <a:t>się do zajęć, bierze w nich czynny udział), ale 47% jest bierna, nastawiona na odbiór i minimalny wysiłek.</a:t>
            </a:r>
          </a:p>
        </p:txBody>
      </p:sp>
    </p:spTree>
    <p:extLst>
      <p:ext uri="{BB962C8B-B14F-4D97-AF65-F5344CB8AC3E}">
        <p14:creationId xmlns:p14="http://schemas.microsoft.com/office/powerpoint/2010/main" val="15107684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435608" y="332656"/>
            <a:ext cx="7498080" cy="5915744"/>
          </a:xfrm>
        </p:spPr>
        <p:txBody>
          <a:bodyPr/>
          <a:lstStyle/>
          <a:p>
            <a:pPr algn="just"/>
            <a:r>
              <a:rPr lang="pl-PL" sz="2400" b="1" u="sng" dirty="0"/>
              <a:t>Czy prowadzone przez Panią/Pana zajęcia </a:t>
            </a:r>
            <a:r>
              <a:rPr lang="pl-PL" sz="2400" b="1" u="sng" dirty="0" smtClean="0"/>
              <a:t>dodatkowe charakteryzują </a:t>
            </a:r>
            <a:r>
              <a:rPr lang="pl-PL" sz="2400" b="1" u="sng" dirty="0"/>
              <a:t>się elastycznością organizacyjną?</a:t>
            </a:r>
            <a:endParaRPr lang="pl-PL" sz="2400" dirty="0"/>
          </a:p>
          <a:p>
            <a:pPr marL="82296" indent="0">
              <a:buNone/>
            </a:pPr>
            <a:endParaRPr lang="pl-PL" dirty="0"/>
          </a:p>
        </p:txBody>
      </p:sp>
      <p:graphicFrame>
        <p:nvGraphicFramePr>
          <p:cNvPr id="4" name="Obiekt 18"/>
          <p:cNvGraphicFramePr>
            <a:graphicFrameLocks noChangeAspect="1"/>
          </p:cNvGraphicFramePr>
          <p:nvPr>
            <p:extLst>
              <p:ext uri="{D42A27DB-BD31-4B8C-83A1-F6EECF244321}">
                <p14:modId xmlns:p14="http://schemas.microsoft.com/office/powerpoint/2010/main" val="1807065949"/>
              </p:ext>
            </p:extLst>
          </p:nvPr>
        </p:nvGraphicFramePr>
        <p:xfrm>
          <a:off x="1979712" y="1844824"/>
          <a:ext cx="6336704" cy="3302294"/>
        </p:xfrm>
        <a:graphic>
          <a:graphicData uri="http://schemas.openxmlformats.org/drawingml/2006/chart">
            <c:chart xmlns:c="http://schemas.openxmlformats.org/drawingml/2006/chart" xmlns:r="http://schemas.openxmlformats.org/officeDocument/2006/relationships" r:id="rId2"/>
          </a:graphicData>
        </a:graphic>
      </p:graphicFrame>
      <p:sp>
        <p:nvSpPr>
          <p:cNvPr id="5" name="Prostokąt 4"/>
          <p:cNvSpPr/>
          <p:nvPr/>
        </p:nvSpPr>
        <p:spPr>
          <a:xfrm>
            <a:off x="1835696" y="5229200"/>
            <a:ext cx="6768752" cy="923330"/>
          </a:xfrm>
          <a:prstGeom prst="rect">
            <a:avLst/>
          </a:prstGeom>
        </p:spPr>
        <p:txBody>
          <a:bodyPr wrap="square">
            <a:spAutoFit/>
          </a:bodyPr>
          <a:lstStyle/>
          <a:p>
            <a:pPr algn="just"/>
            <a:r>
              <a:rPr lang="pl-PL" dirty="0"/>
              <a:t>Zdecydowana większość nauczycieli (93,3%) jest elastyczna wobec potrzeb uczniów </a:t>
            </a:r>
            <a:r>
              <a:rPr lang="pl-PL" dirty="0" smtClean="0"/>
              <a:t>i  </a:t>
            </a:r>
            <a:r>
              <a:rPr lang="pl-PL" dirty="0"/>
              <a:t>harmonogram ich zajęć nie ma sztywnych ram organizacyjnych.</a:t>
            </a:r>
          </a:p>
        </p:txBody>
      </p:sp>
    </p:spTree>
    <p:extLst>
      <p:ext uri="{BB962C8B-B14F-4D97-AF65-F5344CB8AC3E}">
        <p14:creationId xmlns:p14="http://schemas.microsoft.com/office/powerpoint/2010/main" val="298027916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331640" y="476672"/>
            <a:ext cx="7498080" cy="5760640"/>
          </a:xfrm>
        </p:spPr>
        <p:txBody>
          <a:bodyPr/>
          <a:lstStyle/>
          <a:p>
            <a:pPr algn="just"/>
            <a:r>
              <a:rPr lang="pl-PL" sz="2400" b="1" u="sng" dirty="0"/>
              <a:t>Czy organizowane przez Panią/Pana zajęcia dodatkowe są </a:t>
            </a:r>
            <a:r>
              <a:rPr lang="pl-PL" sz="2400" b="1" u="sng" dirty="0" smtClean="0"/>
              <a:t>dostępne </a:t>
            </a:r>
            <a:r>
              <a:rPr lang="pl-PL" sz="2400" b="1" u="sng" dirty="0"/>
              <a:t>dla wszystkich uczniów</a:t>
            </a:r>
            <a:r>
              <a:rPr lang="pl-PL" sz="2400" b="1" u="sng" dirty="0" smtClean="0"/>
              <a:t>?</a:t>
            </a:r>
            <a:endParaRPr lang="pl-PL" sz="2400" dirty="0"/>
          </a:p>
        </p:txBody>
      </p:sp>
      <p:graphicFrame>
        <p:nvGraphicFramePr>
          <p:cNvPr id="4" name="Obiekt 20"/>
          <p:cNvGraphicFramePr>
            <a:graphicFrameLocks noChangeAspect="1"/>
          </p:cNvGraphicFramePr>
          <p:nvPr>
            <p:extLst>
              <p:ext uri="{D42A27DB-BD31-4B8C-83A1-F6EECF244321}">
                <p14:modId xmlns:p14="http://schemas.microsoft.com/office/powerpoint/2010/main" val="2328096963"/>
              </p:ext>
            </p:extLst>
          </p:nvPr>
        </p:nvGraphicFramePr>
        <p:xfrm>
          <a:off x="2051720" y="1484784"/>
          <a:ext cx="5760640" cy="3206702"/>
        </p:xfrm>
        <a:graphic>
          <a:graphicData uri="http://schemas.openxmlformats.org/drawingml/2006/chart">
            <c:chart xmlns:c="http://schemas.openxmlformats.org/drawingml/2006/chart" xmlns:r="http://schemas.openxmlformats.org/officeDocument/2006/relationships" r:id="rId2"/>
          </a:graphicData>
        </a:graphic>
      </p:graphicFrame>
      <p:sp>
        <p:nvSpPr>
          <p:cNvPr id="5" name="Prostokąt 4"/>
          <p:cNvSpPr/>
          <p:nvPr/>
        </p:nvSpPr>
        <p:spPr>
          <a:xfrm>
            <a:off x="1331640" y="4797152"/>
            <a:ext cx="7488832" cy="1754326"/>
          </a:xfrm>
          <a:prstGeom prst="rect">
            <a:avLst/>
          </a:prstGeom>
        </p:spPr>
        <p:txBody>
          <a:bodyPr wrap="square">
            <a:spAutoFit/>
          </a:bodyPr>
          <a:lstStyle/>
          <a:p>
            <a:pPr algn="just"/>
            <a:r>
              <a:rPr lang="pl-PL" dirty="0"/>
              <a:t>Zdaniem 93,3% ankietowanych oferta ich zajęć dodatkowych jest dostępna dla wszystkich uczniów. Pozostali zwracają uwagę na to, że z przyczyn od nich niezależnych nie wszyscy uczniowie mogą skorzystać z prowadzonych przez nich zajęć. Wynika to z braku możliwości dostosowania czasu zajęć do możliwości uczniów (dotyczy to głównie nauczycieli zatrudnionych  </a:t>
            </a:r>
            <a:r>
              <a:rPr lang="pl-PL" dirty="0" smtClean="0"/>
              <a:t/>
            </a:r>
            <a:br>
              <a:rPr lang="pl-PL" dirty="0" smtClean="0"/>
            </a:br>
            <a:r>
              <a:rPr lang="pl-PL" dirty="0" smtClean="0"/>
              <a:t>w </a:t>
            </a:r>
            <a:r>
              <a:rPr lang="pl-PL" dirty="0"/>
              <a:t>niepełnym wymiarze godzin).</a:t>
            </a:r>
          </a:p>
        </p:txBody>
      </p:sp>
    </p:spTree>
    <p:extLst>
      <p:ext uri="{BB962C8B-B14F-4D97-AF65-F5344CB8AC3E}">
        <p14:creationId xmlns:p14="http://schemas.microsoft.com/office/powerpoint/2010/main" val="282192984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sz="3100" b="1" dirty="0">
                <a:effectLst/>
              </a:rPr>
              <a:t>EWALUACJA – „Uczniowie są aktywni”</a:t>
            </a:r>
            <a:r>
              <a:rPr lang="pl-PL" dirty="0">
                <a:effectLst/>
              </a:rPr>
              <a:t/>
            </a:r>
            <a:br>
              <a:rPr lang="pl-PL" dirty="0">
                <a:effectLst/>
              </a:rPr>
            </a:br>
            <a:endParaRPr lang="pl-PL" dirty="0"/>
          </a:p>
        </p:txBody>
      </p:sp>
      <p:sp>
        <p:nvSpPr>
          <p:cNvPr id="3" name="Symbol zastępczy zawartości 2"/>
          <p:cNvSpPr>
            <a:spLocks noGrp="1"/>
          </p:cNvSpPr>
          <p:nvPr>
            <p:ph idx="1"/>
          </p:nvPr>
        </p:nvSpPr>
        <p:spPr/>
        <p:txBody>
          <a:bodyPr>
            <a:normAutofit fontScale="92500" lnSpcReduction="10000"/>
          </a:bodyPr>
          <a:lstStyle/>
          <a:p>
            <a:pPr lvl="0"/>
            <a:r>
              <a:rPr lang="pl-PL" b="1" dirty="0"/>
              <a:t>Wstęp</a:t>
            </a:r>
            <a:endParaRPr lang="pl-PL" dirty="0"/>
          </a:p>
          <a:p>
            <a:pPr marL="82296" indent="0" algn="just">
              <a:buNone/>
            </a:pPr>
            <a:r>
              <a:rPr lang="pl-PL" sz="2800" dirty="0" smtClean="0"/>
              <a:t>	Poniższy </a:t>
            </a:r>
            <a:r>
              <a:rPr lang="pl-PL" sz="2800" dirty="0"/>
              <a:t>raport przedstawia wyniki badania ewaluacyjnego przeprowadzonego wśród uczniów, rodziców i nauczycieli Szkoły Podstawowej nr 1 im. Fryderyka Chopina w Żarach w roku szkolnym 2016/2017.</a:t>
            </a:r>
          </a:p>
          <a:p>
            <a:pPr marL="82296" indent="0" algn="just">
              <a:buNone/>
            </a:pPr>
            <a:r>
              <a:rPr lang="pl-PL" sz="2800" dirty="0" smtClean="0"/>
              <a:t>	W </a:t>
            </a:r>
            <a:r>
              <a:rPr lang="pl-PL" sz="2800" dirty="0"/>
              <a:t>trakcie ewaluacji zbierano informacje pochodzące z wielu źródeł i przy wykorzystaniu różnych metod badawczych. </a:t>
            </a:r>
          </a:p>
          <a:p>
            <a:pPr marL="82296" indent="0" algn="just">
              <a:buNone/>
            </a:pPr>
            <a:r>
              <a:rPr lang="pl-PL" sz="2800" dirty="0" smtClean="0"/>
              <a:t>	W </a:t>
            </a:r>
            <a:r>
              <a:rPr lang="pl-PL" sz="2800" dirty="0"/>
              <a:t>pracach zespołu wzięli udział następujący nauczyciele: Iwona Szczuka, Irena Wiącek, Aleksander Stachów, Izabela </a:t>
            </a:r>
            <a:r>
              <a:rPr lang="pl-PL" sz="2800" dirty="0" err="1"/>
              <a:t>Kudokas</a:t>
            </a:r>
            <a:r>
              <a:rPr lang="pl-PL" sz="2800" dirty="0"/>
              <a:t> – Drąg.</a:t>
            </a:r>
          </a:p>
          <a:p>
            <a:pPr marL="82296" indent="0">
              <a:buNone/>
            </a:pPr>
            <a:endParaRPr lang="pl-PL" dirty="0"/>
          </a:p>
        </p:txBody>
      </p:sp>
    </p:spTree>
    <p:extLst>
      <p:ext uri="{BB962C8B-B14F-4D97-AF65-F5344CB8AC3E}">
        <p14:creationId xmlns:p14="http://schemas.microsoft.com/office/powerpoint/2010/main" val="3542692936"/>
      </p:ext>
    </p:extLst>
  </p:cSld>
  <p:clrMapOvr>
    <a:masterClrMapping/>
  </p:clrMapOvr>
  <p:transition spd="slow">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435608" y="404664"/>
            <a:ext cx="7498080" cy="5843736"/>
          </a:xfrm>
        </p:spPr>
        <p:txBody>
          <a:bodyPr/>
          <a:lstStyle/>
          <a:p>
            <a:pPr algn="just">
              <a:lnSpc>
                <a:spcPct val="115000"/>
              </a:lnSpc>
            </a:pPr>
            <a:r>
              <a:rPr lang="pl-PL" sz="2400" b="1" u="sng" dirty="0">
                <a:latin typeface="Times New Roman"/>
                <a:ea typeface="Calibri"/>
                <a:cs typeface="Times New Roman"/>
              </a:rPr>
              <a:t>Czy organizowane przez Panią/Pana zajęcia dodatkowe przynoszą zakładane efekty?</a:t>
            </a:r>
            <a:endParaRPr lang="pl-PL" sz="2400" dirty="0">
              <a:latin typeface="Calibri"/>
              <a:ea typeface="Calibri"/>
              <a:cs typeface="Times New Roman"/>
            </a:endParaRPr>
          </a:p>
          <a:p>
            <a:pPr marL="82296" indent="0">
              <a:lnSpc>
                <a:spcPct val="115000"/>
              </a:lnSpc>
              <a:spcAft>
                <a:spcPts val="0"/>
              </a:spcAft>
              <a:buNone/>
            </a:pPr>
            <a:endParaRPr lang="pl-PL" sz="2800" dirty="0">
              <a:latin typeface="Calibri"/>
              <a:ea typeface="Calibri"/>
              <a:cs typeface="Times New Roman"/>
            </a:endParaRPr>
          </a:p>
          <a:p>
            <a:endParaRPr lang="pl-PL" dirty="0"/>
          </a:p>
        </p:txBody>
      </p:sp>
      <p:graphicFrame>
        <p:nvGraphicFramePr>
          <p:cNvPr id="4" name="Obiekt 22"/>
          <p:cNvGraphicFramePr>
            <a:graphicFrameLocks noChangeAspect="1"/>
          </p:cNvGraphicFramePr>
          <p:nvPr>
            <p:extLst>
              <p:ext uri="{D42A27DB-BD31-4B8C-83A1-F6EECF244321}">
                <p14:modId xmlns:p14="http://schemas.microsoft.com/office/powerpoint/2010/main" val="2827118556"/>
              </p:ext>
            </p:extLst>
          </p:nvPr>
        </p:nvGraphicFramePr>
        <p:xfrm>
          <a:off x="2123728" y="1628800"/>
          <a:ext cx="5976664" cy="3253658"/>
        </p:xfrm>
        <a:graphic>
          <a:graphicData uri="http://schemas.openxmlformats.org/drawingml/2006/chart">
            <c:chart xmlns:c="http://schemas.openxmlformats.org/drawingml/2006/chart" xmlns:r="http://schemas.openxmlformats.org/officeDocument/2006/relationships" r:id="rId2"/>
          </a:graphicData>
        </a:graphic>
      </p:graphicFrame>
      <p:sp>
        <p:nvSpPr>
          <p:cNvPr id="5" name="Prostokąt 4"/>
          <p:cNvSpPr/>
          <p:nvPr/>
        </p:nvSpPr>
        <p:spPr>
          <a:xfrm>
            <a:off x="2051720" y="5157192"/>
            <a:ext cx="5976664" cy="646331"/>
          </a:xfrm>
          <a:prstGeom prst="rect">
            <a:avLst/>
          </a:prstGeom>
        </p:spPr>
        <p:txBody>
          <a:bodyPr wrap="square">
            <a:spAutoFit/>
          </a:bodyPr>
          <a:lstStyle/>
          <a:p>
            <a:pPr algn="just"/>
            <a:r>
              <a:rPr lang="pl-PL" dirty="0"/>
              <a:t>76,5</a:t>
            </a:r>
            <a:r>
              <a:rPr lang="pl-PL" dirty="0" smtClean="0"/>
              <a:t>% ankietowanych nauczycieli </a:t>
            </a:r>
            <a:r>
              <a:rPr lang="pl-PL" dirty="0"/>
              <a:t>deklaruje, że osiąga zakładane cele, 23,5% nie satysfakcjonują efekty.</a:t>
            </a:r>
          </a:p>
        </p:txBody>
      </p:sp>
    </p:spTree>
    <p:extLst>
      <p:ext uri="{BB962C8B-B14F-4D97-AF65-F5344CB8AC3E}">
        <p14:creationId xmlns:p14="http://schemas.microsoft.com/office/powerpoint/2010/main" val="267757847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403648" y="476672"/>
            <a:ext cx="7498080" cy="5736704"/>
          </a:xfrm>
        </p:spPr>
        <p:txBody>
          <a:bodyPr>
            <a:normAutofit fontScale="40000" lnSpcReduction="20000"/>
          </a:bodyPr>
          <a:lstStyle/>
          <a:p>
            <a:pPr marL="82296" indent="0" algn="just">
              <a:lnSpc>
                <a:spcPct val="115000"/>
              </a:lnSpc>
              <a:spcAft>
                <a:spcPts val="0"/>
              </a:spcAft>
              <a:buNone/>
            </a:pPr>
            <a:r>
              <a:rPr lang="pl-PL" sz="5100" b="1" u="sng" dirty="0">
                <a:latin typeface="Times New Roman"/>
                <a:ea typeface="Calibri"/>
                <a:cs typeface="Times New Roman"/>
              </a:rPr>
              <a:t>Jakie metody pracy z uczniem wykorzystuje Pani/Pan w trakcie zajęć? Które szczególnie wpływają na aktywność uczniów</a:t>
            </a:r>
            <a:r>
              <a:rPr lang="pl-PL" sz="5100" b="1" u="sng" dirty="0" smtClean="0">
                <a:latin typeface="Times New Roman"/>
                <a:ea typeface="Calibri"/>
                <a:cs typeface="Times New Roman"/>
              </a:rPr>
              <a:t>?</a:t>
            </a:r>
          </a:p>
          <a:p>
            <a:pPr marL="82296" indent="0" algn="just">
              <a:lnSpc>
                <a:spcPct val="115000"/>
              </a:lnSpc>
              <a:spcAft>
                <a:spcPts val="0"/>
              </a:spcAft>
              <a:buNone/>
            </a:pPr>
            <a:endParaRPr lang="pl-PL" sz="5100" dirty="0">
              <a:latin typeface="Calibri"/>
              <a:ea typeface="Calibri"/>
              <a:cs typeface="Times New Roman"/>
            </a:endParaRPr>
          </a:p>
          <a:p>
            <a:pPr marL="82296" indent="0">
              <a:lnSpc>
                <a:spcPct val="115000"/>
              </a:lnSpc>
              <a:spcAft>
                <a:spcPts val="0"/>
              </a:spcAft>
              <a:buNone/>
            </a:pPr>
            <a:r>
              <a:rPr lang="pl-PL" sz="4000" dirty="0">
                <a:latin typeface="Times New Roman"/>
                <a:ea typeface="Calibri"/>
                <a:cs typeface="Times New Roman"/>
              </a:rPr>
              <a:t>Nauczyciele, odpowiadając na to pytanie, udzielali następujących odpowiedzi</a:t>
            </a:r>
            <a:r>
              <a:rPr lang="pl-PL" sz="4000" dirty="0" smtClean="0">
                <a:latin typeface="Times New Roman"/>
                <a:ea typeface="Calibri"/>
                <a:cs typeface="Times New Roman"/>
              </a:rPr>
              <a:t>:</a:t>
            </a:r>
            <a:endParaRPr lang="pl-PL" sz="2800" dirty="0">
              <a:latin typeface="Calibri"/>
              <a:ea typeface="Calibri"/>
              <a:cs typeface="Times New Roman"/>
            </a:endParaRPr>
          </a:p>
          <a:p>
            <a:pPr marL="457200" indent="-457200" algn="just">
              <a:lnSpc>
                <a:spcPct val="115000"/>
              </a:lnSpc>
              <a:tabLst>
                <a:tab pos="114300" algn="l"/>
                <a:tab pos="457200" algn="l"/>
              </a:tabLst>
            </a:pPr>
            <a:r>
              <a:rPr lang="pl-PL" sz="4000" dirty="0">
                <a:latin typeface="Times New Roman"/>
                <a:ea typeface="Calibri"/>
                <a:cs typeface="Times New Roman"/>
              </a:rPr>
              <a:t>zajęcia dodatkowe to rozwiązywanie zadań, wyjaśnianie niezrozumiałych zagadnień, omawianie nowych zagadnień – celem nie jest wprowadzanie atrakcji;</a:t>
            </a:r>
            <a:endParaRPr lang="pl-PL" sz="4000" dirty="0">
              <a:latin typeface="Calibri"/>
              <a:ea typeface="Calibri"/>
              <a:cs typeface="Times New Roman"/>
            </a:endParaRPr>
          </a:p>
          <a:p>
            <a:pPr marL="457200" indent="-457200" algn="just">
              <a:lnSpc>
                <a:spcPct val="115000"/>
              </a:lnSpc>
              <a:tabLst>
                <a:tab pos="114300" algn="l"/>
                <a:tab pos="457200" algn="l"/>
              </a:tabLst>
            </a:pPr>
            <a:r>
              <a:rPr lang="pl-PL" sz="4000" dirty="0">
                <a:latin typeface="Times New Roman"/>
                <a:ea typeface="Calibri"/>
                <a:cs typeface="Times New Roman"/>
              </a:rPr>
              <a:t>praca w grupach, praca z przygotowanymi materiałami;</a:t>
            </a:r>
            <a:endParaRPr lang="pl-PL" sz="4000" dirty="0">
              <a:latin typeface="Calibri"/>
              <a:ea typeface="Calibri"/>
              <a:cs typeface="Times New Roman"/>
            </a:endParaRPr>
          </a:p>
          <a:p>
            <a:pPr marL="457200" indent="-457200" algn="just">
              <a:lnSpc>
                <a:spcPct val="115000"/>
              </a:lnSpc>
              <a:tabLst>
                <a:tab pos="114300" algn="l"/>
                <a:tab pos="457200" algn="l"/>
              </a:tabLst>
            </a:pPr>
            <a:r>
              <a:rPr lang="pl-PL" sz="4000" dirty="0">
                <a:latin typeface="Times New Roman"/>
                <a:ea typeface="Calibri"/>
                <a:cs typeface="Times New Roman"/>
              </a:rPr>
              <a:t>ćwiczenia indywidualne i praca w grupach;</a:t>
            </a:r>
            <a:endParaRPr lang="pl-PL" sz="4000" dirty="0">
              <a:latin typeface="Calibri"/>
              <a:ea typeface="Calibri"/>
              <a:cs typeface="Times New Roman"/>
            </a:endParaRPr>
          </a:p>
          <a:p>
            <a:pPr marL="457200" indent="-457200" algn="just">
              <a:lnSpc>
                <a:spcPct val="115000"/>
              </a:lnSpc>
              <a:tabLst>
                <a:tab pos="114300" algn="l"/>
                <a:tab pos="457200" algn="l"/>
              </a:tabLst>
            </a:pPr>
            <a:r>
              <a:rPr lang="pl-PL" sz="4000" dirty="0">
                <a:latin typeface="Times New Roman"/>
                <a:ea typeface="Calibri"/>
                <a:cs typeface="Times New Roman"/>
              </a:rPr>
              <a:t>pogadanka, filmy, testy - nie koniecznie poprawa sprawdzianu, ale także sprawdzenie swoich możliwości;</a:t>
            </a:r>
            <a:endParaRPr lang="pl-PL" sz="4000" dirty="0">
              <a:latin typeface="Calibri"/>
              <a:ea typeface="Calibri"/>
              <a:cs typeface="Times New Roman"/>
            </a:endParaRPr>
          </a:p>
          <a:p>
            <a:pPr marL="457200" indent="-457200" algn="just">
              <a:lnSpc>
                <a:spcPct val="115000"/>
              </a:lnSpc>
              <a:tabLst>
                <a:tab pos="114300" algn="l"/>
                <a:tab pos="457200" algn="l"/>
              </a:tabLst>
            </a:pPr>
            <a:r>
              <a:rPr lang="pl-PL" sz="4000" dirty="0">
                <a:latin typeface="Times New Roman"/>
                <a:ea typeface="Calibri"/>
                <a:cs typeface="Times New Roman"/>
              </a:rPr>
              <a:t>motywowanie oceną</a:t>
            </a:r>
            <a:endParaRPr lang="pl-PL" sz="4000" dirty="0">
              <a:latin typeface="Calibri"/>
              <a:ea typeface="Calibri"/>
              <a:cs typeface="Times New Roman"/>
            </a:endParaRPr>
          </a:p>
          <a:p>
            <a:pPr marL="457200" indent="-457200" algn="just">
              <a:lnSpc>
                <a:spcPct val="115000"/>
              </a:lnSpc>
              <a:tabLst>
                <a:tab pos="114300" algn="l"/>
                <a:tab pos="457200" algn="l"/>
              </a:tabLst>
            </a:pPr>
            <a:r>
              <a:rPr lang="pl-PL" sz="4000" dirty="0">
                <a:latin typeface="Times New Roman"/>
                <a:ea typeface="Calibri"/>
                <a:cs typeface="Times New Roman"/>
              </a:rPr>
              <a:t>wykład, pogadanka, pokaz, ćwiczenia w rozwiązywaniu testów egzaminacyjnych);</a:t>
            </a:r>
            <a:endParaRPr lang="pl-PL" sz="4000" dirty="0">
              <a:latin typeface="Calibri"/>
              <a:ea typeface="Calibri"/>
              <a:cs typeface="Times New Roman"/>
            </a:endParaRPr>
          </a:p>
          <a:p>
            <a:pPr marL="457200" indent="-457200" algn="just">
              <a:lnSpc>
                <a:spcPct val="115000"/>
              </a:lnSpc>
              <a:tabLst>
                <a:tab pos="114300" algn="l"/>
                <a:tab pos="457200" algn="l"/>
              </a:tabLst>
            </a:pPr>
            <a:r>
              <a:rPr lang="pl-PL" sz="4000" dirty="0">
                <a:latin typeface="Times New Roman"/>
                <a:ea typeface="Calibri"/>
                <a:cs typeface="Times New Roman"/>
              </a:rPr>
              <a:t>rozmowa nauczająca, dyskusja;</a:t>
            </a:r>
            <a:endParaRPr lang="pl-PL" sz="4000" dirty="0">
              <a:latin typeface="Calibri"/>
              <a:ea typeface="Calibri"/>
              <a:cs typeface="Times New Roman"/>
            </a:endParaRPr>
          </a:p>
          <a:p>
            <a:pPr marL="457200" indent="-457200" algn="just">
              <a:lnSpc>
                <a:spcPct val="115000"/>
              </a:lnSpc>
              <a:tabLst>
                <a:tab pos="114300" algn="l"/>
                <a:tab pos="457200" algn="l"/>
              </a:tabLst>
            </a:pPr>
            <a:r>
              <a:rPr lang="pl-PL" sz="4000" dirty="0">
                <a:latin typeface="Times New Roman"/>
                <a:ea typeface="Calibri"/>
                <a:cs typeface="Times New Roman"/>
              </a:rPr>
              <a:t>analiza tekstów źródłowych, dyskusja;</a:t>
            </a:r>
            <a:endParaRPr lang="pl-PL" sz="4000" dirty="0">
              <a:latin typeface="Calibri"/>
              <a:ea typeface="Calibri"/>
              <a:cs typeface="Times New Roman"/>
            </a:endParaRPr>
          </a:p>
          <a:p>
            <a:pPr marL="457200" indent="-457200" algn="just">
              <a:lnSpc>
                <a:spcPct val="115000"/>
              </a:lnSpc>
              <a:tabLst>
                <a:tab pos="114300" algn="l"/>
                <a:tab pos="457200" algn="l"/>
              </a:tabLst>
            </a:pPr>
            <a:r>
              <a:rPr lang="pl-PL" sz="4000" dirty="0">
                <a:latin typeface="Times New Roman"/>
                <a:ea typeface="Calibri"/>
                <a:cs typeface="Times New Roman"/>
              </a:rPr>
              <a:t>burza mózgów</a:t>
            </a:r>
            <a:endParaRPr lang="pl-PL" sz="4000" dirty="0">
              <a:latin typeface="Calibri"/>
              <a:ea typeface="Calibri"/>
              <a:cs typeface="Times New Roman"/>
            </a:endParaRPr>
          </a:p>
          <a:p>
            <a:pPr marL="457200" indent="-457200" algn="just">
              <a:lnSpc>
                <a:spcPct val="115000"/>
              </a:lnSpc>
              <a:tabLst>
                <a:tab pos="114300" algn="l"/>
                <a:tab pos="457200" algn="l"/>
              </a:tabLst>
            </a:pPr>
            <a:r>
              <a:rPr lang="pl-PL" sz="4000" dirty="0">
                <a:latin typeface="Times New Roman"/>
                <a:ea typeface="Calibri"/>
                <a:cs typeface="Times New Roman"/>
              </a:rPr>
              <a:t>śpiew i głośna </a:t>
            </a:r>
            <a:r>
              <a:rPr lang="pl-PL" sz="4000" dirty="0" smtClean="0">
                <a:latin typeface="Times New Roman"/>
                <a:ea typeface="Calibri"/>
                <a:cs typeface="Times New Roman"/>
              </a:rPr>
              <a:t>recytacja</a:t>
            </a:r>
            <a:endParaRPr lang="pl-PL" sz="4000" dirty="0" smtClean="0">
              <a:latin typeface="Calibri"/>
              <a:ea typeface="Calibri"/>
              <a:cs typeface="Times New Roman"/>
            </a:endParaRPr>
          </a:p>
          <a:p>
            <a:pPr marL="0" lvl="0" indent="0">
              <a:lnSpc>
                <a:spcPct val="115000"/>
              </a:lnSpc>
              <a:spcAft>
                <a:spcPts val="0"/>
              </a:spcAft>
              <a:buNone/>
              <a:tabLst>
                <a:tab pos="114300" algn="l"/>
                <a:tab pos="457200" algn="l"/>
              </a:tabLst>
            </a:pPr>
            <a:r>
              <a:rPr lang="pl-PL" sz="4000" dirty="0" smtClean="0">
                <a:latin typeface="Times New Roman"/>
                <a:ea typeface="Calibri"/>
                <a:cs typeface="Times New Roman"/>
              </a:rPr>
              <a:t>Troje </a:t>
            </a:r>
            <a:r>
              <a:rPr lang="pl-PL" sz="4000" dirty="0">
                <a:latin typeface="Times New Roman"/>
                <a:ea typeface="Calibri"/>
                <a:cs typeface="Times New Roman"/>
              </a:rPr>
              <a:t>nauczycieli nie udzieliło odpowiedzi na to pytanie.</a:t>
            </a:r>
            <a:endParaRPr lang="pl-PL" sz="4000" dirty="0">
              <a:latin typeface="Calibri"/>
              <a:ea typeface="Calibri"/>
              <a:cs typeface="Times New Roman"/>
            </a:endParaRPr>
          </a:p>
          <a:p>
            <a:endParaRPr lang="pl-PL" dirty="0"/>
          </a:p>
        </p:txBody>
      </p:sp>
    </p:spTree>
    <p:extLst>
      <p:ext uri="{BB962C8B-B14F-4D97-AF65-F5344CB8AC3E}">
        <p14:creationId xmlns:p14="http://schemas.microsoft.com/office/powerpoint/2010/main" val="3476547351"/>
      </p:ext>
    </p:extLst>
  </p:cSld>
  <p:clrMapOvr>
    <a:masterClrMapping/>
  </p:clrMapOvr>
  <p:transition spd="slow">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331640" y="404664"/>
            <a:ext cx="7498080" cy="5832648"/>
          </a:xfrm>
        </p:spPr>
        <p:txBody>
          <a:bodyPr/>
          <a:lstStyle/>
          <a:p>
            <a:pPr algn="just">
              <a:lnSpc>
                <a:spcPct val="115000"/>
              </a:lnSpc>
            </a:pPr>
            <a:r>
              <a:rPr lang="pl-PL" sz="2400" b="1" u="sng" dirty="0">
                <a:latin typeface="Times New Roman"/>
                <a:ea typeface="Calibri"/>
                <a:cs typeface="Times New Roman"/>
              </a:rPr>
              <a:t>Czy prowadzone przez Panią/Pana zajęcia dodatkowe poszerzyły ofertę edukacyjną szkoły?</a:t>
            </a:r>
            <a:endParaRPr lang="pl-PL" sz="2400" dirty="0">
              <a:latin typeface="Calibri"/>
              <a:ea typeface="Calibri"/>
              <a:cs typeface="Times New Roman"/>
            </a:endParaRPr>
          </a:p>
          <a:p>
            <a:pPr marL="82296" indent="0">
              <a:buNone/>
            </a:pPr>
            <a:endParaRPr lang="pl-PL" dirty="0"/>
          </a:p>
        </p:txBody>
      </p:sp>
      <p:graphicFrame>
        <p:nvGraphicFramePr>
          <p:cNvPr id="4" name="Obiekt 4"/>
          <p:cNvGraphicFramePr>
            <a:graphicFrameLocks noChangeAspect="1"/>
          </p:cNvGraphicFramePr>
          <p:nvPr>
            <p:extLst>
              <p:ext uri="{D42A27DB-BD31-4B8C-83A1-F6EECF244321}">
                <p14:modId xmlns:p14="http://schemas.microsoft.com/office/powerpoint/2010/main" val="3777950830"/>
              </p:ext>
            </p:extLst>
          </p:nvPr>
        </p:nvGraphicFramePr>
        <p:xfrm>
          <a:off x="1619672" y="1556792"/>
          <a:ext cx="6782907" cy="3534827"/>
        </p:xfrm>
        <a:graphic>
          <a:graphicData uri="http://schemas.openxmlformats.org/drawingml/2006/chart">
            <c:chart xmlns:c="http://schemas.openxmlformats.org/drawingml/2006/chart" xmlns:r="http://schemas.openxmlformats.org/officeDocument/2006/relationships" r:id="rId2"/>
          </a:graphicData>
        </a:graphic>
      </p:graphicFrame>
      <p:sp>
        <p:nvSpPr>
          <p:cNvPr id="5" name="Prostokąt 4"/>
          <p:cNvSpPr/>
          <p:nvPr/>
        </p:nvSpPr>
        <p:spPr>
          <a:xfrm>
            <a:off x="1403648" y="4869160"/>
            <a:ext cx="7344816" cy="1477328"/>
          </a:xfrm>
          <a:prstGeom prst="rect">
            <a:avLst/>
          </a:prstGeom>
        </p:spPr>
        <p:txBody>
          <a:bodyPr wrap="square">
            <a:spAutoFit/>
          </a:bodyPr>
          <a:lstStyle/>
          <a:p>
            <a:pPr algn="just"/>
            <a:r>
              <a:rPr lang="pl-PL" dirty="0"/>
              <a:t>Zdaniem 46,7% nauczycieli prowadzone przez nich zajęcia dodatkowe poszerzają ofertę edukacyjną szkoły. 53,3% jest przeciwnego zdania. Ta ostatnia opinia jest efektem tego, że zgodnie z propozycjami uczniów, na tych zajęciach uzupełniana lub utrwalana jest wiedza </a:t>
            </a:r>
            <a:r>
              <a:rPr lang="pl-PL" dirty="0" smtClean="0"/>
              <a:t>z </a:t>
            </a:r>
            <a:r>
              <a:rPr lang="pl-PL" dirty="0"/>
              <a:t>konkretnego przedmiotu  ujętego w procesie nauczania. </a:t>
            </a:r>
          </a:p>
        </p:txBody>
      </p:sp>
    </p:spTree>
    <p:extLst>
      <p:ext uri="{BB962C8B-B14F-4D97-AF65-F5344CB8AC3E}">
        <p14:creationId xmlns:p14="http://schemas.microsoft.com/office/powerpoint/2010/main" val="41581958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435608" y="260648"/>
            <a:ext cx="7498080" cy="5987752"/>
          </a:xfrm>
        </p:spPr>
        <p:txBody>
          <a:bodyPr/>
          <a:lstStyle/>
          <a:p>
            <a:pPr algn="just"/>
            <a:r>
              <a:rPr lang="pl-PL" sz="2800" b="1" u="sng" dirty="0"/>
              <a:t>Jakie czynniki maja wpływ na trudności </a:t>
            </a:r>
            <a:r>
              <a:rPr lang="pl-PL" sz="2800" b="1" u="sng" dirty="0" smtClean="0"/>
              <a:t/>
            </a:r>
            <a:br>
              <a:rPr lang="pl-PL" sz="2800" b="1" u="sng" dirty="0" smtClean="0"/>
            </a:br>
            <a:r>
              <a:rPr lang="pl-PL" sz="2800" b="1" u="sng" dirty="0" smtClean="0"/>
              <a:t>w </a:t>
            </a:r>
            <a:r>
              <a:rPr lang="pl-PL" sz="2800" b="1" u="sng" dirty="0"/>
              <a:t>realizacji wymaganej liczby godzin zajęć dodatkowych?</a:t>
            </a:r>
            <a:endParaRPr lang="pl-PL" sz="2800" dirty="0"/>
          </a:p>
          <a:p>
            <a:pPr marL="82296" indent="0">
              <a:buNone/>
            </a:pPr>
            <a:endParaRPr lang="pl-PL" dirty="0"/>
          </a:p>
        </p:txBody>
      </p:sp>
      <p:graphicFrame>
        <p:nvGraphicFramePr>
          <p:cNvPr id="4" name="Obiekt 2"/>
          <p:cNvGraphicFramePr>
            <a:graphicFrameLocks noChangeAspect="1"/>
          </p:cNvGraphicFramePr>
          <p:nvPr>
            <p:extLst>
              <p:ext uri="{D42A27DB-BD31-4B8C-83A1-F6EECF244321}">
                <p14:modId xmlns:p14="http://schemas.microsoft.com/office/powerpoint/2010/main" val="3416998898"/>
              </p:ext>
            </p:extLst>
          </p:nvPr>
        </p:nvGraphicFramePr>
        <p:xfrm>
          <a:off x="2051720" y="1844824"/>
          <a:ext cx="5947410" cy="3402965"/>
        </p:xfrm>
        <a:graphic>
          <a:graphicData uri="http://schemas.openxmlformats.org/drawingml/2006/chart">
            <c:chart xmlns:c="http://schemas.openxmlformats.org/drawingml/2006/chart" xmlns:r="http://schemas.openxmlformats.org/officeDocument/2006/relationships" r:id="rId2"/>
          </a:graphicData>
        </a:graphic>
      </p:graphicFrame>
      <p:sp>
        <p:nvSpPr>
          <p:cNvPr id="5" name="Prostokąt 4"/>
          <p:cNvSpPr/>
          <p:nvPr/>
        </p:nvSpPr>
        <p:spPr>
          <a:xfrm>
            <a:off x="1608375" y="5174348"/>
            <a:ext cx="7056784" cy="1323439"/>
          </a:xfrm>
          <a:prstGeom prst="rect">
            <a:avLst/>
          </a:prstGeom>
        </p:spPr>
        <p:txBody>
          <a:bodyPr wrap="square">
            <a:spAutoFit/>
          </a:bodyPr>
          <a:lstStyle/>
          <a:p>
            <a:pPr algn="just"/>
            <a:r>
              <a:rPr lang="pl-PL" sz="1600" dirty="0"/>
              <a:t>Podstawowym czynnikiem mającym wpływ na trudności w realizacji wymaganej ilości godzin dodatkowych jest słabe zainteresowanie uczniów udziałem w zajęciach </a:t>
            </a:r>
            <a:r>
              <a:rPr lang="pl-PL" sz="1600" dirty="0" smtClean="0"/>
              <a:t>(66,7</a:t>
            </a:r>
            <a:r>
              <a:rPr lang="pl-PL" sz="1600" dirty="0"/>
              <a:t>%). Natomiast ponad 33% respondentów </a:t>
            </a:r>
            <a:r>
              <a:rPr lang="pl-PL" sz="1600" dirty="0" smtClean="0"/>
              <a:t>udzieliło odpowiedzi </a:t>
            </a:r>
            <a:r>
              <a:rPr lang="pl-PL" sz="1600" dirty="0"/>
              <a:t>inne (np. nie ma trudności </a:t>
            </a:r>
            <a:r>
              <a:rPr lang="pl-PL" sz="1600" dirty="0" smtClean="0"/>
              <a:t>w </a:t>
            </a:r>
            <a:r>
              <a:rPr lang="pl-PL" sz="1600" dirty="0"/>
              <a:t>realizacji ww. godzin lub zmniejszona liczba godzin na zajęcia dodatkowe)</a:t>
            </a:r>
          </a:p>
        </p:txBody>
      </p:sp>
    </p:spTree>
    <p:extLst>
      <p:ext uri="{BB962C8B-B14F-4D97-AF65-F5344CB8AC3E}">
        <p14:creationId xmlns:p14="http://schemas.microsoft.com/office/powerpoint/2010/main" val="114850123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435608" y="260648"/>
            <a:ext cx="7498080" cy="5987752"/>
          </a:xfrm>
        </p:spPr>
        <p:txBody>
          <a:bodyPr/>
          <a:lstStyle/>
          <a:p>
            <a:pPr algn="just"/>
            <a:r>
              <a:rPr lang="pl-PL" sz="2400" b="1" u="sng" dirty="0"/>
              <a:t>Czy realizuje Pani/Pan większą niż zakładana przepisami liczba godzin dodatkowych?</a:t>
            </a:r>
            <a:endParaRPr lang="pl-PL" sz="2400" dirty="0"/>
          </a:p>
          <a:p>
            <a:pPr marL="82296" indent="0">
              <a:buNone/>
            </a:pPr>
            <a:endParaRPr lang="pl-PL" dirty="0" smtClean="0"/>
          </a:p>
          <a:p>
            <a:pPr marL="82296" indent="0">
              <a:buNone/>
            </a:pPr>
            <a:endParaRPr lang="pl-PL" dirty="0"/>
          </a:p>
        </p:txBody>
      </p:sp>
      <p:graphicFrame>
        <p:nvGraphicFramePr>
          <p:cNvPr id="4" name="Obiekt 3"/>
          <p:cNvGraphicFramePr>
            <a:graphicFrameLocks noChangeAspect="1"/>
          </p:cNvGraphicFramePr>
          <p:nvPr>
            <p:extLst>
              <p:ext uri="{D42A27DB-BD31-4B8C-83A1-F6EECF244321}">
                <p14:modId xmlns:p14="http://schemas.microsoft.com/office/powerpoint/2010/main" val="579263790"/>
              </p:ext>
            </p:extLst>
          </p:nvPr>
        </p:nvGraphicFramePr>
        <p:xfrm>
          <a:off x="1763688" y="1340768"/>
          <a:ext cx="6624736" cy="3374612"/>
        </p:xfrm>
        <a:graphic>
          <a:graphicData uri="http://schemas.openxmlformats.org/drawingml/2006/chart">
            <c:chart xmlns:c="http://schemas.openxmlformats.org/drawingml/2006/chart" xmlns:r="http://schemas.openxmlformats.org/officeDocument/2006/relationships" r:id="rId2"/>
          </a:graphicData>
        </a:graphic>
      </p:graphicFrame>
      <p:sp>
        <p:nvSpPr>
          <p:cNvPr id="5" name="Prostokąt 4"/>
          <p:cNvSpPr/>
          <p:nvPr/>
        </p:nvSpPr>
        <p:spPr>
          <a:xfrm>
            <a:off x="1843902" y="4653136"/>
            <a:ext cx="6696744" cy="1200329"/>
          </a:xfrm>
          <a:prstGeom prst="rect">
            <a:avLst/>
          </a:prstGeom>
        </p:spPr>
        <p:txBody>
          <a:bodyPr wrap="square">
            <a:spAutoFit/>
          </a:bodyPr>
          <a:lstStyle/>
          <a:p>
            <a:pPr algn="just"/>
            <a:r>
              <a:rPr lang="pl-PL" dirty="0"/>
              <a:t>77% nauczycieli realizuje większą niż zakładana przepisami liczbę godzin dodatkowych, co wynika z potrzeb uczniów  23% nauczycieli udzieliło odpowiedzi nie i stwierdziło, że realizuje tylko wymaganą liczbę godzin.</a:t>
            </a:r>
          </a:p>
        </p:txBody>
      </p:sp>
    </p:spTree>
    <p:extLst>
      <p:ext uri="{BB962C8B-B14F-4D97-AF65-F5344CB8AC3E}">
        <p14:creationId xmlns:p14="http://schemas.microsoft.com/office/powerpoint/2010/main" val="33289267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435608" y="260648"/>
            <a:ext cx="7498080" cy="5987752"/>
          </a:xfrm>
        </p:spPr>
        <p:txBody>
          <a:bodyPr/>
          <a:lstStyle/>
          <a:p>
            <a:pPr algn="just"/>
            <a:r>
              <a:rPr lang="pl-PL" sz="2400" b="1" u="sng" dirty="0"/>
              <a:t>Jak jest frekwencja na prowadzonych przez Panią/Pana  zajęciach dodatkowych (w ciągu tygodnia</a:t>
            </a:r>
            <a:r>
              <a:rPr lang="pl-PL" sz="2400" b="1" u="sng" dirty="0" smtClean="0"/>
              <a:t>)? </a:t>
            </a:r>
            <a:endParaRPr lang="pl-PL" sz="2400" dirty="0"/>
          </a:p>
          <a:p>
            <a:endParaRPr lang="pl-PL" dirty="0"/>
          </a:p>
        </p:txBody>
      </p:sp>
      <p:graphicFrame>
        <p:nvGraphicFramePr>
          <p:cNvPr id="4" name="Obiekt 10"/>
          <p:cNvGraphicFramePr>
            <a:graphicFrameLocks noChangeAspect="1"/>
          </p:cNvGraphicFramePr>
          <p:nvPr>
            <p:extLst>
              <p:ext uri="{D42A27DB-BD31-4B8C-83A1-F6EECF244321}">
                <p14:modId xmlns:p14="http://schemas.microsoft.com/office/powerpoint/2010/main" val="961823521"/>
              </p:ext>
            </p:extLst>
          </p:nvPr>
        </p:nvGraphicFramePr>
        <p:xfrm>
          <a:off x="2195736" y="1700808"/>
          <a:ext cx="5724635" cy="3165387"/>
        </p:xfrm>
        <a:graphic>
          <a:graphicData uri="http://schemas.openxmlformats.org/drawingml/2006/chart">
            <c:chart xmlns:c="http://schemas.openxmlformats.org/drawingml/2006/chart" xmlns:r="http://schemas.openxmlformats.org/officeDocument/2006/relationships" r:id="rId2"/>
          </a:graphicData>
        </a:graphic>
      </p:graphicFrame>
      <p:sp>
        <p:nvSpPr>
          <p:cNvPr id="5" name="Prostokąt 4"/>
          <p:cNvSpPr/>
          <p:nvPr/>
        </p:nvSpPr>
        <p:spPr>
          <a:xfrm>
            <a:off x="1400735" y="4963972"/>
            <a:ext cx="7416824" cy="1569660"/>
          </a:xfrm>
          <a:prstGeom prst="rect">
            <a:avLst/>
          </a:prstGeom>
        </p:spPr>
        <p:txBody>
          <a:bodyPr wrap="square">
            <a:spAutoFit/>
          </a:bodyPr>
          <a:lstStyle/>
          <a:p>
            <a:pPr algn="just"/>
            <a:r>
              <a:rPr lang="pl-PL" sz="1200" dirty="0"/>
              <a:t>W większości prowadzonych zajęć uczestniczy </a:t>
            </a:r>
            <a:r>
              <a:rPr lang="pl-PL" sz="1200" dirty="0" smtClean="0"/>
              <a:t>systematycznie liczba </a:t>
            </a:r>
            <a:r>
              <a:rPr lang="pl-PL" sz="1200" dirty="0"/>
              <a:t>uczniów </a:t>
            </a:r>
            <a:r>
              <a:rPr lang="pl-PL" sz="1200" dirty="0" smtClean="0"/>
              <a:t>(od </a:t>
            </a:r>
            <a:r>
              <a:rPr lang="pl-PL" sz="1200" dirty="0"/>
              <a:t>10. do 15.), co wynika </a:t>
            </a:r>
            <a:r>
              <a:rPr lang="pl-PL" sz="1200" dirty="0" smtClean="0"/>
              <a:t/>
            </a:r>
            <a:br>
              <a:rPr lang="pl-PL" sz="1200" dirty="0" smtClean="0"/>
            </a:br>
            <a:r>
              <a:rPr lang="pl-PL" sz="1200" dirty="0" smtClean="0"/>
              <a:t>z </a:t>
            </a:r>
            <a:r>
              <a:rPr lang="pl-PL" sz="1200" dirty="0"/>
              <a:t>deklarowanego przez nich dużego zainteresowania tymi zajęciami. 4. nauczycieli deklaruje, że w ich zajęciach uczestniczy od 5. do 15. uczniów . Również 4. nauczycieli określa, że prowadzi zajęcia, na których frekwencja wynosi 20. </a:t>
            </a:r>
            <a:r>
              <a:rPr lang="pl-PL" sz="1200" dirty="0" smtClean="0"/>
              <a:t> i </a:t>
            </a:r>
            <a:r>
              <a:rPr lang="pl-PL" sz="1200" dirty="0"/>
              <a:t>więcej uczniów.  </a:t>
            </a:r>
          </a:p>
          <a:p>
            <a:pPr algn="just"/>
            <a:r>
              <a:rPr lang="pl-PL" sz="1200" dirty="0"/>
              <a:t>Wyrażone opinie są w większości pozytywne, wynikają z tego, że w naszej szkole zawsze prowadzone były zajęcia dodatkowe, a w związku z tym, nie jest to żadna nowość. Jednak zdajemy sobie sprawę z tego, że wielu nauczycieli może być zdegustowanych </a:t>
            </a:r>
            <a:r>
              <a:rPr lang="pl-PL" sz="1200" dirty="0" smtClean="0"/>
              <a:t>i </a:t>
            </a:r>
            <a:r>
              <a:rPr lang="pl-PL" sz="1200" dirty="0"/>
              <a:t>zniechęconych niewielkim zainteresowaniem zajęciami, które dla uczniów są czasem, by jedynie poprawić oceny. </a:t>
            </a:r>
            <a:r>
              <a:rPr lang="pl-PL" sz="1200" dirty="0" smtClean="0"/>
              <a:t> </a:t>
            </a:r>
            <a:endParaRPr lang="pl-PL" sz="1200" dirty="0"/>
          </a:p>
        </p:txBody>
      </p:sp>
    </p:spTree>
    <p:extLst>
      <p:ext uri="{BB962C8B-B14F-4D97-AF65-F5344CB8AC3E}">
        <p14:creationId xmlns:p14="http://schemas.microsoft.com/office/powerpoint/2010/main" val="73336555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435608" y="332656"/>
            <a:ext cx="7498080" cy="5915744"/>
          </a:xfrm>
        </p:spPr>
        <p:txBody>
          <a:bodyPr>
            <a:normAutofit/>
          </a:bodyPr>
          <a:lstStyle/>
          <a:p>
            <a:pPr algn="just"/>
            <a:r>
              <a:rPr lang="pl-PL" sz="2800" b="1" u="sng" dirty="0" smtClean="0"/>
              <a:t>Wyniki ankiety skierowanej do uczniów</a:t>
            </a:r>
            <a:endParaRPr lang="pl-PL" sz="2800" b="1" u="sng" dirty="0"/>
          </a:p>
        </p:txBody>
      </p:sp>
      <p:sp>
        <p:nvSpPr>
          <p:cNvPr id="5" name="Prostokąt 4"/>
          <p:cNvSpPr/>
          <p:nvPr/>
        </p:nvSpPr>
        <p:spPr>
          <a:xfrm>
            <a:off x="1547664" y="980728"/>
            <a:ext cx="7056784" cy="4801314"/>
          </a:xfrm>
          <a:prstGeom prst="rect">
            <a:avLst/>
          </a:prstGeom>
        </p:spPr>
        <p:txBody>
          <a:bodyPr wrap="square">
            <a:spAutoFit/>
          </a:bodyPr>
          <a:lstStyle/>
          <a:p>
            <a:pPr algn="just"/>
            <a:r>
              <a:rPr lang="pl-PL" b="1" dirty="0"/>
              <a:t>W ankiecie wzięło udział </a:t>
            </a:r>
            <a:r>
              <a:rPr lang="pl-PL" b="1" u="sng" dirty="0" smtClean="0"/>
              <a:t>130 </a:t>
            </a:r>
            <a:r>
              <a:rPr lang="pl-PL" b="1" u="sng" dirty="0"/>
              <a:t>uczniów z klas 4 – </a:t>
            </a:r>
            <a:r>
              <a:rPr lang="pl-PL" b="1" u="sng" dirty="0" smtClean="0"/>
              <a:t>6:</a:t>
            </a:r>
          </a:p>
          <a:p>
            <a:pPr marL="285750" indent="-285750" algn="just">
              <a:buFont typeface="Arial" panose="020B0604020202020204" pitchFamily="34" charset="0"/>
              <a:buChar char="•"/>
            </a:pPr>
            <a:r>
              <a:rPr lang="pl-PL" dirty="0"/>
              <a:t>k</a:t>
            </a:r>
            <a:r>
              <a:rPr lang="pl-PL" dirty="0" smtClean="0"/>
              <a:t>lasa 4b,</a:t>
            </a:r>
          </a:p>
          <a:p>
            <a:pPr marL="285750" indent="-285750" algn="just">
              <a:buFont typeface="Arial" panose="020B0604020202020204" pitchFamily="34" charset="0"/>
              <a:buChar char="•"/>
            </a:pPr>
            <a:r>
              <a:rPr lang="pl-PL" dirty="0"/>
              <a:t>k</a:t>
            </a:r>
            <a:r>
              <a:rPr lang="pl-PL" dirty="0" smtClean="0"/>
              <a:t>lasa 4c,</a:t>
            </a:r>
          </a:p>
          <a:p>
            <a:pPr marL="285750" indent="-285750" algn="just">
              <a:buFont typeface="Arial" panose="020B0604020202020204" pitchFamily="34" charset="0"/>
              <a:buChar char="•"/>
            </a:pPr>
            <a:r>
              <a:rPr lang="pl-PL" dirty="0"/>
              <a:t>k</a:t>
            </a:r>
            <a:r>
              <a:rPr lang="pl-PL" dirty="0" smtClean="0"/>
              <a:t>lasa 5a,</a:t>
            </a:r>
          </a:p>
          <a:p>
            <a:pPr marL="285750" indent="-285750" algn="just">
              <a:buFont typeface="Arial" panose="020B0604020202020204" pitchFamily="34" charset="0"/>
              <a:buChar char="•"/>
            </a:pPr>
            <a:r>
              <a:rPr lang="pl-PL" dirty="0"/>
              <a:t>k</a:t>
            </a:r>
            <a:r>
              <a:rPr lang="pl-PL" dirty="0" smtClean="0"/>
              <a:t>lasa 5b,</a:t>
            </a:r>
          </a:p>
          <a:p>
            <a:pPr marL="285750" indent="-285750" algn="just">
              <a:buFont typeface="Arial" panose="020B0604020202020204" pitchFamily="34" charset="0"/>
              <a:buChar char="•"/>
            </a:pPr>
            <a:r>
              <a:rPr lang="pl-PL" dirty="0"/>
              <a:t>k</a:t>
            </a:r>
            <a:r>
              <a:rPr lang="pl-PL" dirty="0" smtClean="0"/>
              <a:t>lasa 6b,</a:t>
            </a:r>
          </a:p>
          <a:p>
            <a:pPr marL="285750" indent="-285750" algn="just">
              <a:buFont typeface="Arial" panose="020B0604020202020204" pitchFamily="34" charset="0"/>
              <a:buChar char="•"/>
            </a:pPr>
            <a:r>
              <a:rPr lang="pl-PL" dirty="0"/>
              <a:t>k</a:t>
            </a:r>
            <a:r>
              <a:rPr lang="pl-PL" dirty="0" smtClean="0"/>
              <a:t>lasa 6c,</a:t>
            </a:r>
          </a:p>
          <a:p>
            <a:pPr marL="285750" indent="-285750" algn="just">
              <a:buFont typeface="Arial" panose="020B0604020202020204" pitchFamily="34" charset="0"/>
              <a:buChar char="•"/>
            </a:pPr>
            <a:endParaRPr lang="pl-PL" b="1" dirty="0" smtClean="0"/>
          </a:p>
          <a:p>
            <a:pPr algn="just"/>
            <a:r>
              <a:rPr lang="pl-PL" b="1" dirty="0" smtClean="0"/>
              <a:t> w klasach1 </a:t>
            </a:r>
            <a:r>
              <a:rPr lang="pl-PL" b="1" dirty="0"/>
              <a:t>– </a:t>
            </a:r>
            <a:r>
              <a:rPr lang="pl-PL" b="1" dirty="0" smtClean="0"/>
              <a:t>3 w badaniu udział wzięło 120 uczniów</a:t>
            </a:r>
          </a:p>
          <a:p>
            <a:pPr algn="just"/>
            <a:endParaRPr lang="pl-PL" b="1" dirty="0" smtClean="0"/>
          </a:p>
          <a:p>
            <a:pPr marL="285750" lvl="0" indent="-285750" algn="just">
              <a:buFont typeface="Arial" panose="020B0604020202020204" pitchFamily="34" charset="0"/>
              <a:buChar char="•"/>
            </a:pPr>
            <a:r>
              <a:rPr lang="pl-PL" dirty="0">
                <a:solidFill>
                  <a:prstClr val="black"/>
                </a:solidFill>
              </a:rPr>
              <a:t>klasa </a:t>
            </a:r>
            <a:r>
              <a:rPr lang="pl-PL" dirty="0" smtClean="0">
                <a:solidFill>
                  <a:prstClr val="black"/>
                </a:solidFill>
              </a:rPr>
              <a:t>2a,</a:t>
            </a:r>
            <a:endParaRPr lang="pl-PL" dirty="0">
              <a:solidFill>
                <a:prstClr val="black"/>
              </a:solidFill>
            </a:endParaRPr>
          </a:p>
          <a:p>
            <a:pPr marL="285750" lvl="0" indent="-285750" algn="just">
              <a:buFont typeface="Arial" panose="020B0604020202020204" pitchFamily="34" charset="0"/>
              <a:buChar char="•"/>
            </a:pPr>
            <a:r>
              <a:rPr lang="pl-PL" dirty="0">
                <a:solidFill>
                  <a:prstClr val="black"/>
                </a:solidFill>
              </a:rPr>
              <a:t>klasa </a:t>
            </a:r>
            <a:r>
              <a:rPr lang="pl-PL" dirty="0" smtClean="0">
                <a:solidFill>
                  <a:prstClr val="black"/>
                </a:solidFill>
              </a:rPr>
              <a:t>2b,</a:t>
            </a:r>
            <a:endParaRPr lang="pl-PL" dirty="0">
              <a:solidFill>
                <a:prstClr val="black"/>
              </a:solidFill>
            </a:endParaRPr>
          </a:p>
          <a:p>
            <a:pPr marL="285750" lvl="0" indent="-285750" algn="just">
              <a:buFont typeface="Arial" panose="020B0604020202020204" pitchFamily="34" charset="0"/>
              <a:buChar char="•"/>
            </a:pPr>
            <a:r>
              <a:rPr lang="pl-PL" dirty="0">
                <a:solidFill>
                  <a:prstClr val="black"/>
                </a:solidFill>
              </a:rPr>
              <a:t>klasa </a:t>
            </a:r>
            <a:r>
              <a:rPr lang="pl-PL" dirty="0" smtClean="0">
                <a:solidFill>
                  <a:prstClr val="black"/>
                </a:solidFill>
              </a:rPr>
              <a:t>2d,</a:t>
            </a:r>
            <a:endParaRPr lang="pl-PL" dirty="0">
              <a:solidFill>
                <a:prstClr val="black"/>
              </a:solidFill>
            </a:endParaRPr>
          </a:p>
          <a:p>
            <a:pPr marL="285750" lvl="0" indent="-285750" algn="just">
              <a:buFont typeface="Arial" panose="020B0604020202020204" pitchFamily="34" charset="0"/>
              <a:buChar char="•"/>
            </a:pPr>
            <a:r>
              <a:rPr lang="pl-PL" dirty="0">
                <a:solidFill>
                  <a:prstClr val="black"/>
                </a:solidFill>
              </a:rPr>
              <a:t>klasa </a:t>
            </a:r>
            <a:r>
              <a:rPr lang="pl-PL" dirty="0" smtClean="0">
                <a:solidFill>
                  <a:prstClr val="black"/>
                </a:solidFill>
              </a:rPr>
              <a:t>3c,</a:t>
            </a:r>
            <a:endParaRPr lang="pl-PL" dirty="0">
              <a:solidFill>
                <a:prstClr val="black"/>
              </a:solidFill>
            </a:endParaRPr>
          </a:p>
          <a:p>
            <a:pPr marL="285750" lvl="0" indent="-285750" algn="just">
              <a:buFont typeface="Arial" panose="020B0604020202020204" pitchFamily="34" charset="0"/>
              <a:buChar char="•"/>
            </a:pPr>
            <a:r>
              <a:rPr lang="pl-PL" dirty="0">
                <a:solidFill>
                  <a:prstClr val="black"/>
                </a:solidFill>
              </a:rPr>
              <a:t>klasa </a:t>
            </a:r>
            <a:r>
              <a:rPr lang="pl-PL" dirty="0" smtClean="0">
                <a:solidFill>
                  <a:prstClr val="black"/>
                </a:solidFill>
              </a:rPr>
              <a:t>3b,</a:t>
            </a:r>
            <a:endParaRPr lang="pl-PL" dirty="0">
              <a:solidFill>
                <a:prstClr val="black"/>
              </a:solidFill>
            </a:endParaRPr>
          </a:p>
          <a:p>
            <a:pPr marL="285750" lvl="0" indent="-285750" algn="just">
              <a:buFont typeface="Arial" panose="020B0604020202020204" pitchFamily="34" charset="0"/>
              <a:buChar char="•"/>
            </a:pPr>
            <a:r>
              <a:rPr lang="pl-PL" dirty="0">
                <a:solidFill>
                  <a:prstClr val="black"/>
                </a:solidFill>
              </a:rPr>
              <a:t>klasa </a:t>
            </a:r>
            <a:r>
              <a:rPr lang="pl-PL" dirty="0" smtClean="0">
                <a:solidFill>
                  <a:prstClr val="black"/>
                </a:solidFill>
              </a:rPr>
              <a:t>3g.</a:t>
            </a:r>
            <a:endParaRPr lang="pl-PL" b="1" dirty="0" smtClean="0"/>
          </a:p>
          <a:p>
            <a:pPr algn="just"/>
            <a:endParaRPr lang="pl-PL" dirty="0"/>
          </a:p>
        </p:txBody>
      </p:sp>
    </p:spTree>
    <p:extLst>
      <p:ext uri="{BB962C8B-B14F-4D97-AF65-F5344CB8AC3E}">
        <p14:creationId xmlns:p14="http://schemas.microsoft.com/office/powerpoint/2010/main" val="993112668"/>
      </p:ext>
    </p:extLst>
  </p:cSld>
  <p:clrMapOvr>
    <a:masterClrMapping/>
  </p:clrMapOvr>
  <p:transition spd="slow">
    <p:wip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ymbol zastępczy zawartości 5"/>
          <p:cNvSpPr>
            <a:spLocks noGrp="1"/>
          </p:cNvSpPr>
          <p:nvPr>
            <p:ph idx="1"/>
          </p:nvPr>
        </p:nvSpPr>
        <p:spPr>
          <a:xfrm>
            <a:off x="1435100" y="260350"/>
            <a:ext cx="7499350" cy="830997"/>
          </a:xfrm>
          <a:prstGeom prst="rect">
            <a:avLst/>
          </a:prstGeom>
        </p:spPr>
        <p:txBody>
          <a:bodyPr wrap="square">
            <a:spAutoFit/>
          </a:bodyPr>
          <a:lstStyle/>
          <a:p>
            <a:pPr algn="just"/>
            <a:r>
              <a:rPr lang="pl-PL" sz="2400" b="1" u="sng" dirty="0" smtClean="0"/>
              <a:t>Czy </a:t>
            </a:r>
            <a:r>
              <a:rPr lang="pl-PL" sz="2400" b="1" u="sng" dirty="0"/>
              <a:t>w Twojej szkole organizowane są zajęcia </a:t>
            </a:r>
            <a:r>
              <a:rPr lang="pl-PL" sz="2400" b="1" u="sng" dirty="0" smtClean="0"/>
              <a:t>pozalekcyjne</a:t>
            </a:r>
            <a:r>
              <a:rPr lang="pl-PL" sz="2400" b="1" dirty="0" smtClean="0"/>
              <a:t>?</a:t>
            </a:r>
            <a:endParaRPr lang="pl-PL" sz="2400" dirty="0"/>
          </a:p>
        </p:txBody>
      </p:sp>
      <p:graphicFrame>
        <p:nvGraphicFramePr>
          <p:cNvPr id="8" name="Tabela 7"/>
          <p:cNvGraphicFramePr>
            <a:graphicFrameLocks noGrp="1"/>
          </p:cNvGraphicFramePr>
          <p:nvPr>
            <p:extLst>
              <p:ext uri="{D42A27DB-BD31-4B8C-83A1-F6EECF244321}">
                <p14:modId xmlns:p14="http://schemas.microsoft.com/office/powerpoint/2010/main" val="102341197"/>
              </p:ext>
            </p:extLst>
          </p:nvPr>
        </p:nvGraphicFramePr>
        <p:xfrm>
          <a:off x="2051720" y="1268760"/>
          <a:ext cx="6480720" cy="1296144"/>
        </p:xfrm>
        <a:graphic>
          <a:graphicData uri="http://schemas.openxmlformats.org/drawingml/2006/table">
            <a:tbl>
              <a:tblPr firstRow="1" firstCol="1" bandRow="1"/>
              <a:tblGrid>
                <a:gridCol w="3240360"/>
                <a:gridCol w="3240360"/>
              </a:tblGrid>
              <a:tr h="237856">
                <a:tc>
                  <a:txBody>
                    <a:bodyPr/>
                    <a:lstStyle/>
                    <a:p>
                      <a:pPr algn="ctr">
                        <a:lnSpc>
                          <a:spcPct val="115000"/>
                        </a:lnSpc>
                        <a:spcBef>
                          <a:spcPts val="600"/>
                        </a:spcBef>
                        <a:spcAft>
                          <a:spcPts val="600"/>
                        </a:spcAft>
                      </a:pPr>
                      <a:r>
                        <a:rPr lang="pl-PL" sz="1200" b="1" dirty="0">
                          <a:effectLst/>
                          <a:latin typeface="Times New Roman"/>
                          <a:ea typeface="Calibri"/>
                          <a:cs typeface="Times New Roman"/>
                        </a:rPr>
                        <a:t>Klasy I – III</a:t>
                      </a:r>
                      <a:endParaRPr lang="pl-PL"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600"/>
                        </a:spcAft>
                      </a:pPr>
                      <a:r>
                        <a:rPr lang="pl-PL" sz="1200" b="1">
                          <a:effectLst/>
                          <a:latin typeface="Times New Roman"/>
                          <a:ea typeface="Calibri"/>
                          <a:cs typeface="Times New Roman"/>
                        </a:rPr>
                        <a:t>Klasy IV – VI</a:t>
                      </a:r>
                      <a:endParaRPr lang="pl-PL"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58288">
                <a:tc>
                  <a:txBody>
                    <a:bodyPr/>
                    <a:lstStyle/>
                    <a:p>
                      <a:pPr algn="ctr">
                        <a:lnSpc>
                          <a:spcPct val="115000"/>
                        </a:lnSpc>
                        <a:spcBef>
                          <a:spcPts val="600"/>
                        </a:spcBef>
                        <a:spcAft>
                          <a:spcPts val="600"/>
                        </a:spcAft>
                      </a:pPr>
                      <a:r>
                        <a:rPr lang="pl-PL" sz="1400" dirty="0">
                          <a:effectLst/>
                          <a:latin typeface="Times New Roman"/>
                          <a:ea typeface="Calibri"/>
                          <a:cs typeface="Times New Roman"/>
                        </a:rPr>
                        <a:t>Tak – 105 uczniów (87,5%)</a:t>
                      </a:r>
                      <a:endParaRPr lang="pl-PL" sz="1400" dirty="0">
                        <a:effectLst/>
                        <a:latin typeface="Calibri"/>
                        <a:ea typeface="Calibri"/>
                        <a:cs typeface="Times New Roman"/>
                      </a:endParaRPr>
                    </a:p>
                    <a:p>
                      <a:pPr algn="ctr">
                        <a:lnSpc>
                          <a:spcPct val="115000"/>
                        </a:lnSpc>
                        <a:spcBef>
                          <a:spcPts val="600"/>
                        </a:spcBef>
                        <a:spcAft>
                          <a:spcPts val="600"/>
                        </a:spcAft>
                      </a:pPr>
                      <a:r>
                        <a:rPr lang="pl-PL" sz="1400" dirty="0">
                          <a:effectLst/>
                          <a:latin typeface="Times New Roman"/>
                          <a:ea typeface="Calibri"/>
                          <a:cs typeface="Times New Roman"/>
                        </a:rPr>
                        <a:t>Nie – 15 uczniów (12,5%)</a:t>
                      </a:r>
                      <a:endParaRPr lang="pl-PL" sz="1400" dirty="0">
                        <a:effectLst/>
                        <a:latin typeface="Calibri"/>
                        <a:ea typeface="Calibri"/>
                        <a:cs typeface="Times New Roman"/>
                      </a:endParaRPr>
                    </a:p>
                    <a:p>
                      <a:pPr algn="ctr">
                        <a:lnSpc>
                          <a:spcPct val="115000"/>
                        </a:lnSpc>
                        <a:spcBef>
                          <a:spcPts val="600"/>
                        </a:spcBef>
                        <a:spcAft>
                          <a:spcPts val="600"/>
                        </a:spcAft>
                      </a:pPr>
                      <a:r>
                        <a:rPr lang="pl-PL" sz="1400" dirty="0">
                          <a:effectLst/>
                          <a:latin typeface="Times New Roman"/>
                          <a:ea typeface="Calibri"/>
                          <a:cs typeface="Times New Roman"/>
                        </a:rPr>
                        <a:t>Nie wiem - 0</a:t>
                      </a:r>
                      <a:endParaRPr lang="pl-PL" sz="1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600"/>
                        </a:spcAft>
                      </a:pPr>
                      <a:r>
                        <a:rPr lang="pl-PL" sz="1400" dirty="0">
                          <a:effectLst/>
                          <a:latin typeface="Times New Roman"/>
                          <a:ea typeface="Calibri"/>
                          <a:cs typeface="Times New Roman"/>
                        </a:rPr>
                        <a:t>Tak – 127 uczniów (97,7%)</a:t>
                      </a:r>
                      <a:endParaRPr lang="pl-PL" sz="1400" dirty="0">
                        <a:effectLst/>
                        <a:latin typeface="Calibri"/>
                        <a:ea typeface="Calibri"/>
                        <a:cs typeface="Times New Roman"/>
                      </a:endParaRPr>
                    </a:p>
                    <a:p>
                      <a:pPr algn="ctr">
                        <a:lnSpc>
                          <a:spcPct val="115000"/>
                        </a:lnSpc>
                        <a:spcBef>
                          <a:spcPts val="600"/>
                        </a:spcBef>
                        <a:spcAft>
                          <a:spcPts val="600"/>
                        </a:spcAft>
                      </a:pPr>
                      <a:r>
                        <a:rPr lang="pl-PL" sz="1400" dirty="0">
                          <a:effectLst/>
                          <a:latin typeface="Times New Roman"/>
                          <a:ea typeface="Calibri"/>
                          <a:cs typeface="Times New Roman"/>
                        </a:rPr>
                        <a:t>Nie – 1 uczeń/uczennica </a:t>
                      </a:r>
                      <a:endParaRPr lang="pl-PL" sz="1400" dirty="0">
                        <a:effectLst/>
                        <a:latin typeface="Calibri"/>
                        <a:ea typeface="Calibri"/>
                        <a:cs typeface="Times New Roman"/>
                      </a:endParaRPr>
                    </a:p>
                    <a:p>
                      <a:pPr algn="ctr">
                        <a:lnSpc>
                          <a:spcPct val="115000"/>
                        </a:lnSpc>
                        <a:spcBef>
                          <a:spcPts val="600"/>
                        </a:spcBef>
                        <a:spcAft>
                          <a:spcPts val="600"/>
                        </a:spcAft>
                      </a:pPr>
                      <a:r>
                        <a:rPr lang="pl-PL" sz="1400" dirty="0">
                          <a:effectLst/>
                          <a:latin typeface="Times New Roman"/>
                          <a:ea typeface="Calibri"/>
                          <a:cs typeface="Times New Roman"/>
                        </a:rPr>
                        <a:t>Nie wiem - 0</a:t>
                      </a:r>
                      <a:endParaRPr lang="pl-PL" sz="1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9" name="Wykres 8"/>
          <p:cNvGraphicFramePr/>
          <p:nvPr>
            <p:extLst>
              <p:ext uri="{D42A27DB-BD31-4B8C-83A1-F6EECF244321}">
                <p14:modId xmlns:p14="http://schemas.microsoft.com/office/powerpoint/2010/main" val="3763002168"/>
              </p:ext>
            </p:extLst>
          </p:nvPr>
        </p:nvGraphicFramePr>
        <p:xfrm>
          <a:off x="2699792" y="2636912"/>
          <a:ext cx="4572000" cy="2743200"/>
        </p:xfrm>
        <a:graphic>
          <a:graphicData uri="http://schemas.openxmlformats.org/drawingml/2006/chart">
            <c:chart xmlns:c="http://schemas.openxmlformats.org/drawingml/2006/chart" xmlns:r="http://schemas.openxmlformats.org/officeDocument/2006/relationships" r:id="rId2"/>
          </a:graphicData>
        </a:graphic>
      </p:graphicFrame>
      <p:sp>
        <p:nvSpPr>
          <p:cNvPr id="10" name="Prostokąt 9"/>
          <p:cNvSpPr/>
          <p:nvPr/>
        </p:nvSpPr>
        <p:spPr>
          <a:xfrm>
            <a:off x="1562407" y="5085184"/>
            <a:ext cx="7186057" cy="1077218"/>
          </a:xfrm>
          <a:prstGeom prst="rect">
            <a:avLst/>
          </a:prstGeom>
        </p:spPr>
        <p:txBody>
          <a:bodyPr wrap="square">
            <a:spAutoFit/>
          </a:bodyPr>
          <a:lstStyle/>
          <a:p>
            <a:pPr algn="just"/>
            <a:r>
              <a:rPr lang="pl-PL" sz="1600" dirty="0"/>
              <a:t>Na podstawie udzielonych odpowiedzi śmiało możemy powiedzieć, że zdecydowana większość uczniów wie, że w naszej szkole są organizowane zajęcia pozalekcyjne. Na 250 uczniów odpowiedzi </a:t>
            </a:r>
            <a:r>
              <a:rPr lang="pl-PL" sz="1600" b="1" dirty="0"/>
              <a:t>TAK </a:t>
            </a:r>
            <a:r>
              <a:rPr lang="pl-PL" sz="1600" dirty="0"/>
              <a:t>udzieliło </a:t>
            </a:r>
            <a:r>
              <a:rPr lang="pl-PL" sz="1600" b="1" dirty="0"/>
              <a:t>232, </a:t>
            </a:r>
            <a:r>
              <a:rPr lang="pl-PL" sz="1600" dirty="0"/>
              <a:t>co stanowi 92,8%, a odpowiedzi </a:t>
            </a:r>
            <a:r>
              <a:rPr lang="pl-PL" sz="1600" b="1" dirty="0"/>
              <a:t>NIE – 16</a:t>
            </a:r>
            <a:r>
              <a:rPr lang="pl-PL" sz="1600" dirty="0"/>
              <a:t> uczniów, co stanowi zaledwie 6,04%.</a:t>
            </a:r>
          </a:p>
        </p:txBody>
      </p:sp>
    </p:spTree>
    <p:extLst>
      <p:ext uri="{BB962C8B-B14F-4D97-AF65-F5344CB8AC3E}">
        <p14:creationId xmlns:p14="http://schemas.microsoft.com/office/powerpoint/2010/main" val="298819381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435608" y="332656"/>
            <a:ext cx="7498080" cy="6250180"/>
          </a:xfrm>
        </p:spPr>
        <p:txBody>
          <a:bodyPr/>
          <a:lstStyle/>
          <a:p>
            <a:r>
              <a:rPr lang="pl-PL" sz="2800" b="1" u="sng" dirty="0"/>
              <a:t>Czy wiesz, kto i kiedy je prowadzi?</a:t>
            </a:r>
            <a:endParaRPr lang="pl-PL" sz="2800" u="sng" dirty="0"/>
          </a:p>
          <a:p>
            <a:pPr marL="82296" indent="0">
              <a:buNone/>
            </a:pPr>
            <a:endParaRPr lang="pl-PL" dirty="0"/>
          </a:p>
        </p:txBody>
      </p:sp>
      <p:graphicFrame>
        <p:nvGraphicFramePr>
          <p:cNvPr id="4" name="Tabela 3"/>
          <p:cNvGraphicFramePr>
            <a:graphicFrameLocks noGrp="1"/>
          </p:cNvGraphicFramePr>
          <p:nvPr>
            <p:extLst>
              <p:ext uri="{D42A27DB-BD31-4B8C-83A1-F6EECF244321}">
                <p14:modId xmlns:p14="http://schemas.microsoft.com/office/powerpoint/2010/main" val="1896071055"/>
              </p:ext>
            </p:extLst>
          </p:nvPr>
        </p:nvGraphicFramePr>
        <p:xfrm>
          <a:off x="1907704" y="1052736"/>
          <a:ext cx="5849620" cy="1222376"/>
        </p:xfrm>
        <a:graphic>
          <a:graphicData uri="http://schemas.openxmlformats.org/drawingml/2006/table">
            <a:tbl>
              <a:tblPr firstRow="1" firstCol="1" bandRow="1"/>
              <a:tblGrid>
                <a:gridCol w="2924810"/>
                <a:gridCol w="2924810"/>
              </a:tblGrid>
              <a:tr h="0">
                <a:tc>
                  <a:txBody>
                    <a:bodyPr/>
                    <a:lstStyle/>
                    <a:p>
                      <a:pPr algn="ctr">
                        <a:lnSpc>
                          <a:spcPct val="115000"/>
                        </a:lnSpc>
                        <a:spcBef>
                          <a:spcPts val="600"/>
                        </a:spcBef>
                        <a:spcAft>
                          <a:spcPts val="600"/>
                        </a:spcAft>
                      </a:pPr>
                      <a:r>
                        <a:rPr lang="pl-PL" sz="1200" b="1" dirty="0">
                          <a:effectLst/>
                          <a:latin typeface="Times New Roman"/>
                          <a:ea typeface="Calibri"/>
                          <a:cs typeface="Times New Roman"/>
                        </a:rPr>
                        <a:t>Klasy I – III</a:t>
                      </a:r>
                      <a:endParaRPr lang="pl-PL"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600"/>
                        </a:spcAft>
                      </a:pPr>
                      <a:r>
                        <a:rPr lang="pl-PL" sz="1200" b="1">
                          <a:effectLst/>
                          <a:latin typeface="Times New Roman"/>
                          <a:ea typeface="Calibri"/>
                          <a:cs typeface="Times New Roman"/>
                        </a:rPr>
                        <a:t>Klasy IV – VI</a:t>
                      </a:r>
                      <a:endParaRPr lang="pl-PL"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15000"/>
                        </a:lnSpc>
                        <a:spcBef>
                          <a:spcPts val="600"/>
                        </a:spcBef>
                        <a:spcAft>
                          <a:spcPts val="600"/>
                        </a:spcAft>
                      </a:pPr>
                      <a:r>
                        <a:rPr lang="pl-PL" sz="1400" dirty="0">
                          <a:effectLst/>
                          <a:latin typeface="Times New Roman"/>
                          <a:ea typeface="Calibri"/>
                          <a:cs typeface="Times New Roman"/>
                        </a:rPr>
                        <a:t>Tak – 95  uczniów (79,16%)</a:t>
                      </a:r>
                      <a:endParaRPr lang="pl-PL" sz="1400" dirty="0">
                        <a:effectLst/>
                        <a:latin typeface="Calibri"/>
                        <a:ea typeface="Calibri"/>
                        <a:cs typeface="Times New Roman"/>
                      </a:endParaRPr>
                    </a:p>
                    <a:p>
                      <a:pPr algn="ctr">
                        <a:lnSpc>
                          <a:spcPct val="115000"/>
                        </a:lnSpc>
                        <a:spcBef>
                          <a:spcPts val="600"/>
                        </a:spcBef>
                        <a:spcAft>
                          <a:spcPts val="600"/>
                        </a:spcAft>
                      </a:pPr>
                      <a:r>
                        <a:rPr lang="pl-PL" sz="1400" dirty="0">
                          <a:effectLst/>
                          <a:latin typeface="Times New Roman"/>
                          <a:ea typeface="Calibri"/>
                          <a:cs typeface="Times New Roman"/>
                        </a:rPr>
                        <a:t>Nie – 6  uczniów (0,05%)</a:t>
                      </a:r>
                      <a:endParaRPr lang="pl-PL" sz="1400" dirty="0">
                        <a:effectLst/>
                        <a:latin typeface="Calibri"/>
                        <a:ea typeface="Calibri"/>
                        <a:cs typeface="Times New Roman"/>
                      </a:endParaRPr>
                    </a:p>
                    <a:p>
                      <a:pPr algn="ctr">
                        <a:lnSpc>
                          <a:spcPct val="115000"/>
                        </a:lnSpc>
                        <a:spcBef>
                          <a:spcPts val="600"/>
                        </a:spcBef>
                        <a:spcAft>
                          <a:spcPts val="600"/>
                        </a:spcAft>
                      </a:pPr>
                      <a:r>
                        <a:rPr lang="pl-PL" sz="1400" dirty="0">
                          <a:effectLst/>
                          <a:latin typeface="Times New Roman"/>
                          <a:ea typeface="Calibri"/>
                          <a:cs typeface="Times New Roman"/>
                        </a:rPr>
                        <a:t>Nie wiem – 19 uczniów (15,83%)</a:t>
                      </a:r>
                      <a:endParaRPr lang="pl-PL" sz="1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600"/>
                        </a:spcAft>
                      </a:pPr>
                      <a:r>
                        <a:rPr lang="pl-PL" sz="1400" dirty="0">
                          <a:effectLst/>
                          <a:latin typeface="Times New Roman"/>
                          <a:ea typeface="Calibri"/>
                          <a:cs typeface="Times New Roman"/>
                        </a:rPr>
                        <a:t>Tak – 110  uczniów (84,61%)</a:t>
                      </a:r>
                      <a:endParaRPr lang="pl-PL" sz="1400" dirty="0">
                        <a:effectLst/>
                        <a:latin typeface="Calibri"/>
                        <a:ea typeface="Calibri"/>
                        <a:cs typeface="Times New Roman"/>
                      </a:endParaRPr>
                    </a:p>
                    <a:p>
                      <a:pPr algn="ctr">
                        <a:lnSpc>
                          <a:spcPct val="115000"/>
                        </a:lnSpc>
                        <a:spcBef>
                          <a:spcPts val="600"/>
                        </a:spcBef>
                        <a:spcAft>
                          <a:spcPts val="600"/>
                        </a:spcAft>
                      </a:pPr>
                      <a:r>
                        <a:rPr lang="pl-PL" sz="1400" dirty="0">
                          <a:effectLst/>
                          <a:latin typeface="Times New Roman"/>
                          <a:ea typeface="Calibri"/>
                          <a:cs typeface="Times New Roman"/>
                        </a:rPr>
                        <a:t>Nie – 15  uczniów (0,11%)</a:t>
                      </a:r>
                      <a:endParaRPr lang="pl-PL" sz="1400" dirty="0">
                        <a:effectLst/>
                        <a:latin typeface="Calibri"/>
                        <a:ea typeface="Calibri"/>
                        <a:cs typeface="Times New Roman"/>
                      </a:endParaRPr>
                    </a:p>
                    <a:p>
                      <a:pPr algn="ctr">
                        <a:lnSpc>
                          <a:spcPct val="115000"/>
                        </a:lnSpc>
                        <a:spcBef>
                          <a:spcPts val="600"/>
                        </a:spcBef>
                        <a:spcAft>
                          <a:spcPts val="600"/>
                        </a:spcAft>
                      </a:pPr>
                      <a:r>
                        <a:rPr lang="pl-PL" sz="1400" dirty="0">
                          <a:effectLst/>
                          <a:latin typeface="Times New Roman"/>
                          <a:ea typeface="Calibri"/>
                          <a:cs typeface="Times New Roman"/>
                        </a:rPr>
                        <a:t>Nie wiem – 5 uczniów (0,05%)</a:t>
                      </a:r>
                      <a:endParaRPr lang="pl-PL" sz="1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5" name="Wykres 4"/>
          <p:cNvGraphicFramePr/>
          <p:nvPr>
            <p:extLst>
              <p:ext uri="{D42A27DB-BD31-4B8C-83A1-F6EECF244321}">
                <p14:modId xmlns:p14="http://schemas.microsoft.com/office/powerpoint/2010/main" val="3585236684"/>
              </p:ext>
            </p:extLst>
          </p:nvPr>
        </p:nvGraphicFramePr>
        <p:xfrm>
          <a:off x="2555776" y="2420888"/>
          <a:ext cx="4572000" cy="2743200"/>
        </p:xfrm>
        <a:graphic>
          <a:graphicData uri="http://schemas.openxmlformats.org/drawingml/2006/chart">
            <c:chart xmlns:c="http://schemas.openxmlformats.org/drawingml/2006/chart" xmlns:r="http://schemas.openxmlformats.org/officeDocument/2006/relationships" r:id="rId2"/>
          </a:graphicData>
        </a:graphic>
      </p:graphicFrame>
      <p:sp>
        <p:nvSpPr>
          <p:cNvPr id="6" name="Prostokąt 5"/>
          <p:cNvSpPr/>
          <p:nvPr/>
        </p:nvSpPr>
        <p:spPr>
          <a:xfrm>
            <a:off x="1547664" y="5013176"/>
            <a:ext cx="6840760" cy="1569660"/>
          </a:xfrm>
          <a:prstGeom prst="rect">
            <a:avLst/>
          </a:prstGeom>
        </p:spPr>
        <p:txBody>
          <a:bodyPr wrap="square">
            <a:spAutoFit/>
          </a:bodyPr>
          <a:lstStyle/>
          <a:p>
            <a:pPr algn="just"/>
            <a:r>
              <a:rPr lang="pl-PL" sz="1600" dirty="0"/>
              <a:t>Zgodnie z przedstawionymi wynikami uczniowie wiedzą, kiedy odbywają się interesujące ich zajęcia dodatkowe oraz kto je prowadzi. Nauczyciele informują ich o tym </a:t>
            </a:r>
            <a:r>
              <a:rPr lang="pl-PL" sz="1600" dirty="0" smtClean="0"/>
              <a:t>w </a:t>
            </a:r>
            <a:r>
              <a:rPr lang="pl-PL" sz="1600" dirty="0"/>
              <a:t>czasie lekcji. Dodatkowo oferta zajęć pozalekcyjnych jest prezentowana na tablicy informacyjnej w holu szkoły. Dzięki temu każdy zainteresowany ma możliwość zdobycia potrzebnych informacji, co znacznie ułatwia prowadzenie zajęć.</a:t>
            </a:r>
          </a:p>
        </p:txBody>
      </p:sp>
    </p:spTree>
    <p:extLst>
      <p:ext uri="{BB962C8B-B14F-4D97-AF65-F5344CB8AC3E}">
        <p14:creationId xmlns:p14="http://schemas.microsoft.com/office/powerpoint/2010/main" val="347227380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435608" y="404664"/>
            <a:ext cx="7498080" cy="6192688"/>
          </a:xfrm>
        </p:spPr>
        <p:txBody>
          <a:bodyPr/>
          <a:lstStyle/>
          <a:p>
            <a:pPr algn="just"/>
            <a:r>
              <a:rPr lang="pl-PL" sz="2400" b="1" u="sng" dirty="0"/>
              <a:t>W jakich zajęciach pozalekcyjnych bierzesz udział? </a:t>
            </a:r>
            <a:r>
              <a:rPr lang="pl-PL" sz="2400" u="sng" dirty="0"/>
              <a:t>(uczniowie mogli zaznaczyć 3 odp.)</a:t>
            </a:r>
          </a:p>
          <a:p>
            <a:pPr marL="82296" indent="0">
              <a:buNone/>
            </a:pPr>
            <a:endParaRPr lang="pl-PL" dirty="0"/>
          </a:p>
        </p:txBody>
      </p:sp>
      <p:graphicFrame>
        <p:nvGraphicFramePr>
          <p:cNvPr id="4" name="Tabela 3"/>
          <p:cNvGraphicFramePr>
            <a:graphicFrameLocks noGrp="1"/>
          </p:cNvGraphicFramePr>
          <p:nvPr>
            <p:extLst>
              <p:ext uri="{D42A27DB-BD31-4B8C-83A1-F6EECF244321}">
                <p14:modId xmlns:p14="http://schemas.microsoft.com/office/powerpoint/2010/main" val="1943540433"/>
              </p:ext>
            </p:extLst>
          </p:nvPr>
        </p:nvGraphicFramePr>
        <p:xfrm>
          <a:off x="1619672" y="1700808"/>
          <a:ext cx="6905626" cy="2514600"/>
        </p:xfrm>
        <a:graphic>
          <a:graphicData uri="http://schemas.openxmlformats.org/drawingml/2006/table">
            <a:tbl>
              <a:tblPr firstRow="1" firstCol="1" bandRow="1"/>
              <a:tblGrid>
                <a:gridCol w="877318"/>
                <a:gridCol w="898886"/>
                <a:gridCol w="809441"/>
                <a:gridCol w="921723"/>
                <a:gridCol w="809441"/>
                <a:gridCol w="606447"/>
                <a:gridCol w="723169"/>
                <a:gridCol w="629918"/>
                <a:gridCol w="629283"/>
              </a:tblGrid>
              <a:tr h="0">
                <a:tc>
                  <a:txBody>
                    <a:bodyPr/>
                    <a:lstStyle/>
                    <a:p>
                      <a:pPr>
                        <a:lnSpc>
                          <a:spcPct val="150000"/>
                        </a:lnSpc>
                        <a:spcAft>
                          <a:spcPts val="0"/>
                        </a:spcAft>
                      </a:pPr>
                      <a:r>
                        <a:rPr lang="pl-PL" sz="1000" b="1" dirty="0">
                          <a:effectLst/>
                          <a:latin typeface="Times New Roman"/>
                          <a:ea typeface="Calibri"/>
                          <a:cs typeface="Times New Roman"/>
                        </a:rPr>
                        <a:t>Zajęcia </a:t>
                      </a:r>
                      <a:r>
                        <a:rPr lang="pl-PL" sz="1000" b="1" dirty="0" err="1">
                          <a:effectLst/>
                          <a:latin typeface="Times New Roman"/>
                          <a:ea typeface="Calibri"/>
                          <a:cs typeface="Times New Roman"/>
                        </a:rPr>
                        <a:t>dydaktyczno</a:t>
                      </a:r>
                      <a:r>
                        <a:rPr lang="pl-PL" sz="1000" b="1" dirty="0">
                          <a:effectLst/>
                          <a:latin typeface="Times New Roman"/>
                          <a:ea typeface="Calibri"/>
                          <a:cs typeface="Times New Roman"/>
                        </a:rPr>
                        <a:t> –</a:t>
                      </a:r>
                      <a:r>
                        <a:rPr lang="pl-PL" sz="1000" b="1" dirty="0" err="1">
                          <a:effectLst/>
                          <a:latin typeface="Times New Roman"/>
                          <a:ea typeface="Calibri"/>
                          <a:cs typeface="Times New Roman"/>
                        </a:rPr>
                        <a:t>wyrównaw</a:t>
                      </a:r>
                      <a:r>
                        <a:rPr lang="pl-PL" sz="1000" b="1" dirty="0">
                          <a:effectLst/>
                          <a:latin typeface="Times New Roman"/>
                          <a:ea typeface="Calibri"/>
                          <a:cs typeface="Times New Roman"/>
                        </a:rPr>
                        <a:t>.</a:t>
                      </a:r>
                      <a:br>
                        <a:rPr lang="pl-PL" sz="1000" b="1" dirty="0">
                          <a:effectLst/>
                          <a:latin typeface="Times New Roman"/>
                          <a:ea typeface="Calibri"/>
                          <a:cs typeface="Times New Roman"/>
                        </a:rPr>
                      </a:br>
                      <a:r>
                        <a:rPr lang="pl-PL" sz="1000" b="1" dirty="0">
                          <a:effectLst/>
                          <a:latin typeface="Times New Roman"/>
                          <a:ea typeface="Calibri"/>
                          <a:cs typeface="Times New Roman"/>
                        </a:rPr>
                        <a:t>z j. polskiego</a:t>
                      </a:r>
                      <a:endParaRPr lang="pl-PL"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pl-PL" sz="1000" b="1">
                          <a:effectLst/>
                          <a:latin typeface="Times New Roman"/>
                          <a:ea typeface="Calibri"/>
                          <a:cs typeface="Times New Roman"/>
                        </a:rPr>
                        <a:t>Zajęcia dydaktyczno – wyrównaw. </a:t>
                      </a:r>
                      <a:br>
                        <a:rPr lang="pl-PL" sz="1000" b="1">
                          <a:effectLst/>
                          <a:latin typeface="Times New Roman"/>
                          <a:ea typeface="Calibri"/>
                          <a:cs typeface="Times New Roman"/>
                        </a:rPr>
                      </a:br>
                      <a:r>
                        <a:rPr lang="pl-PL" sz="1000" b="1">
                          <a:effectLst/>
                          <a:latin typeface="Times New Roman"/>
                          <a:ea typeface="Calibri"/>
                          <a:cs typeface="Times New Roman"/>
                        </a:rPr>
                        <a:t>z matematyki</a:t>
                      </a:r>
                      <a:endParaRPr lang="pl-PL"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pl-PL" sz="1000" b="1">
                          <a:effectLst/>
                          <a:latin typeface="Times New Roman"/>
                          <a:ea typeface="Calibri"/>
                          <a:cs typeface="Times New Roman"/>
                        </a:rPr>
                        <a:t>Gimnastykakorekcyjna</a:t>
                      </a:r>
                      <a:endParaRPr lang="pl-PL"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pl-PL" sz="1000" b="1">
                          <a:effectLst/>
                          <a:latin typeface="Times New Roman"/>
                          <a:ea typeface="Calibri"/>
                          <a:cs typeface="Times New Roman"/>
                        </a:rPr>
                        <a:t>Koła zainteresowań/przedmiot.</a:t>
                      </a:r>
                      <a:endParaRPr lang="pl-PL"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pl-PL" sz="1000" b="1">
                          <a:effectLst/>
                          <a:latin typeface="Times New Roman"/>
                          <a:ea typeface="Calibri"/>
                          <a:cs typeface="Times New Roman"/>
                        </a:rPr>
                        <a:t>Zajęcia rewalidacyjne</a:t>
                      </a:r>
                      <a:endParaRPr lang="pl-PL"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pl-PL" sz="1000" b="1">
                          <a:effectLst/>
                          <a:latin typeface="Times New Roman"/>
                          <a:ea typeface="Calibri"/>
                          <a:cs typeface="Times New Roman"/>
                        </a:rPr>
                        <a:t>Zajęcia logope-dyczne</a:t>
                      </a:r>
                      <a:endParaRPr lang="pl-PL"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pl-PL" sz="1000" b="1">
                          <a:effectLst/>
                          <a:latin typeface="Times New Roman"/>
                          <a:ea typeface="Calibri"/>
                          <a:cs typeface="Times New Roman"/>
                        </a:rPr>
                        <a:t>Zajęcia sportowe</a:t>
                      </a:r>
                      <a:endParaRPr lang="pl-PL"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pl-PL" sz="1000" b="1">
                          <a:effectLst/>
                          <a:latin typeface="Times New Roman"/>
                          <a:ea typeface="Calibri"/>
                          <a:cs typeface="Times New Roman"/>
                        </a:rPr>
                        <a:t>Zajęcia taneczne</a:t>
                      </a:r>
                      <a:endParaRPr lang="pl-PL"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pl-PL" sz="1000" b="1">
                          <a:effectLst/>
                          <a:latin typeface="Times New Roman"/>
                          <a:ea typeface="Calibri"/>
                          <a:cs typeface="Times New Roman"/>
                        </a:rPr>
                        <a:t>Żadnych</a:t>
                      </a:r>
                      <a:endParaRPr lang="pl-PL"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9">
                  <a:txBody>
                    <a:bodyPr/>
                    <a:lstStyle/>
                    <a:p>
                      <a:pPr algn="ctr">
                        <a:lnSpc>
                          <a:spcPct val="150000"/>
                        </a:lnSpc>
                        <a:spcAft>
                          <a:spcPts val="0"/>
                        </a:spcAft>
                      </a:pPr>
                      <a:r>
                        <a:rPr lang="pl-PL" sz="1200" b="1">
                          <a:effectLst/>
                          <a:latin typeface="Times New Roman"/>
                          <a:ea typeface="Calibri"/>
                          <a:cs typeface="Times New Roman"/>
                        </a:rPr>
                        <a:t>Klasy  I – III – 120 uczniów</a:t>
                      </a:r>
                      <a:endParaRPr lang="pl-PL"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r>
              <a:tr h="0">
                <a:tc>
                  <a:txBody>
                    <a:bodyPr/>
                    <a:lstStyle/>
                    <a:p>
                      <a:pPr algn="ctr">
                        <a:lnSpc>
                          <a:spcPct val="150000"/>
                        </a:lnSpc>
                        <a:spcBef>
                          <a:spcPts val="600"/>
                        </a:spcBef>
                        <a:spcAft>
                          <a:spcPts val="600"/>
                        </a:spcAft>
                      </a:pPr>
                      <a:r>
                        <a:rPr lang="pl-PL" sz="1200" b="1">
                          <a:effectLst/>
                          <a:latin typeface="Times New Roman"/>
                          <a:ea typeface="Calibri"/>
                          <a:cs typeface="Times New Roman"/>
                        </a:rPr>
                        <a:t>33</a:t>
                      </a:r>
                      <a:br>
                        <a:rPr lang="pl-PL" sz="1200" b="1">
                          <a:effectLst/>
                          <a:latin typeface="Times New Roman"/>
                          <a:ea typeface="Calibri"/>
                          <a:cs typeface="Times New Roman"/>
                        </a:rPr>
                      </a:br>
                      <a:r>
                        <a:rPr lang="pl-PL" sz="1200" b="1">
                          <a:effectLst/>
                          <a:latin typeface="Times New Roman"/>
                          <a:ea typeface="Calibri"/>
                          <a:cs typeface="Times New Roman"/>
                        </a:rPr>
                        <a:t> </a:t>
                      </a:r>
                      <a:r>
                        <a:rPr lang="pl-PL" sz="1000">
                          <a:effectLst/>
                          <a:latin typeface="Times New Roman"/>
                          <a:ea typeface="Calibri"/>
                          <a:cs typeface="Times New Roman"/>
                        </a:rPr>
                        <a:t>(27,5%)</a:t>
                      </a:r>
                      <a:endParaRPr lang="pl-PL"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600"/>
                        </a:spcAft>
                      </a:pPr>
                      <a:r>
                        <a:rPr lang="pl-PL" sz="1200" b="1">
                          <a:effectLst/>
                          <a:latin typeface="Times New Roman"/>
                          <a:ea typeface="Calibri"/>
                          <a:cs typeface="Times New Roman"/>
                        </a:rPr>
                        <a:t>30 </a:t>
                      </a:r>
                      <a:br>
                        <a:rPr lang="pl-PL" sz="1200" b="1">
                          <a:effectLst/>
                          <a:latin typeface="Times New Roman"/>
                          <a:ea typeface="Calibri"/>
                          <a:cs typeface="Times New Roman"/>
                        </a:rPr>
                      </a:br>
                      <a:r>
                        <a:rPr lang="pl-PL" sz="1000">
                          <a:effectLst/>
                          <a:latin typeface="Times New Roman"/>
                          <a:ea typeface="Calibri"/>
                          <a:cs typeface="Times New Roman"/>
                        </a:rPr>
                        <a:t>(25%)</a:t>
                      </a:r>
                      <a:endParaRPr lang="pl-PL"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600"/>
                        </a:spcAft>
                      </a:pPr>
                      <a:r>
                        <a:rPr lang="pl-PL" sz="1200" b="1">
                          <a:effectLst/>
                          <a:latin typeface="Times New Roman"/>
                          <a:ea typeface="Calibri"/>
                          <a:cs typeface="Times New Roman"/>
                        </a:rPr>
                        <a:t>6 </a:t>
                      </a:r>
                      <a:br>
                        <a:rPr lang="pl-PL" sz="1200" b="1">
                          <a:effectLst/>
                          <a:latin typeface="Times New Roman"/>
                          <a:ea typeface="Calibri"/>
                          <a:cs typeface="Times New Roman"/>
                        </a:rPr>
                      </a:br>
                      <a:r>
                        <a:rPr lang="pl-PL" sz="1000">
                          <a:effectLst/>
                          <a:latin typeface="Times New Roman"/>
                          <a:ea typeface="Calibri"/>
                          <a:cs typeface="Times New Roman"/>
                        </a:rPr>
                        <a:t>(5%)</a:t>
                      </a:r>
                      <a:endParaRPr lang="pl-PL"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600"/>
                        </a:spcAft>
                      </a:pPr>
                      <a:r>
                        <a:rPr lang="pl-PL" sz="1200" b="1">
                          <a:effectLst/>
                          <a:latin typeface="Times New Roman"/>
                          <a:ea typeface="Calibri"/>
                          <a:cs typeface="Times New Roman"/>
                        </a:rPr>
                        <a:t>32</a:t>
                      </a:r>
                      <a:br>
                        <a:rPr lang="pl-PL" sz="1200" b="1">
                          <a:effectLst/>
                          <a:latin typeface="Times New Roman"/>
                          <a:ea typeface="Calibri"/>
                          <a:cs typeface="Times New Roman"/>
                        </a:rPr>
                      </a:br>
                      <a:r>
                        <a:rPr lang="pl-PL" sz="1200" b="1">
                          <a:effectLst/>
                          <a:latin typeface="Times New Roman"/>
                          <a:ea typeface="Calibri"/>
                          <a:cs typeface="Times New Roman"/>
                        </a:rPr>
                        <a:t> </a:t>
                      </a:r>
                      <a:r>
                        <a:rPr lang="pl-PL" sz="1000">
                          <a:effectLst/>
                          <a:latin typeface="Times New Roman"/>
                          <a:ea typeface="Calibri"/>
                          <a:cs typeface="Times New Roman"/>
                        </a:rPr>
                        <a:t>(26,6%)</a:t>
                      </a:r>
                      <a:endParaRPr lang="pl-PL"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600"/>
                        </a:spcAft>
                      </a:pPr>
                      <a:r>
                        <a:rPr lang="pl-PL" sz="1200" b="1">
                          <a:effectLst/>
                          <a:latin typeface="Times New Roman"/>
                          <a:ea typeface="Calibri"/>
                          <a:cs typeface="Times New Roman"/>
                        </a:rPr>
                        <a:t>0</a:t>
                      </a:r>
                      <a:endParaRPr lang="pl-PL"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600"/>
                        </a:spcAft>
                      </a:pPr>
                      <a:r>
                        <a:rPr lang="pl-PL" sz="1200" b="1">
                          <a:effectLst/>
                          <a:latin typeface="Times New Roman"/>
                          <a:ea typeface="Calibri"/>
                          <a:cs typeface="Times New Roman"/>
                        </a:rPr>
                        <a:t>8 </a:t>
                      </a:r>
                      <a:br>
                        <a:rPr lang="pl-PL" sz="1200" b="1">
                          <a:effectLst/>
                          <a:latin typeface="Times New Roman"/>
                          <a:ea typeface="Calibri"/>
                          <a:cs typeface="Times New Roman"/>
                        </a:rPr>
                      </a:br>
                      <a:r>
                        <a:rPr lang="pl-PL" sz="1000">
                          <a:effectLst/>
                          <a:latin typeface="Times New Roman"/>
                          <a:ea typeface="Calibri"/>
                          <a:cs typeface="Times New Roman"/>
                        </a:rPr>
                        <a:t>(6%)</a:t>
                      </a:r>
                      <a:endParaRPr lang="pl-PL"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600"/>
                        </a:spcAft>
                      </a:pPr>
                      <a:r>
                        <a:rPr lang="pl-PL" sz="1200" b="1">
                          <a:effectLst/>
                          <a:latin typeface="Times New Roman"/>
                          <a:ea typeface="Calibri"/>
                          <a:cs typeface="Times New Roman"/>
                        </a:rPr>
                        <a:t>22 </a:t>
                      </a:r>
                      <a:r>
                        <a:rPr lang="pl-PL" sz="1000">
                          <a:effectLst/>
                          <a:latin typeface="Times New Roman"/>
                          <a:ea typeface="Calibri"/>
                          <a:cs typeface="Times New Roman"/>
                        </a:rPr>
                        <a:t>(18,3%)</a:t>
                      </a:r>
                      <a:endParaRPr lang="pl-PL"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600"/>
                        </a:spcAft>
                      </a:pPr>
                      <a:r>
                        <a:rPr lang="pl-PL" sz="1200" b="1">
                          <a:effectLst/>
                          <a:latin typeface="Times New Roman"/>
                          <a:ea typeface="Calibri"/>
                          <a:cs typeface="Times New Roman"/>
                        </a:rPr>
                        <a:t>0</a:t>
                      </a:r>
                      <a:endParaRPr lang="pl-PL"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600"/>
                        </a:spcAft>
                      </a:pPr>
                      <a:r>
                        <a:rPr lang="pl-PL" sz="1200" b="1">
                          <a:effectLst/>
                          <a:latin typeface="Times New Roman"/>
                          <a:ea typeface="Calibri"/>
                          <a:cs typeface="Times New Roman"/>
                        </a:rPr>
                        <a:t>10 </a:t>
                      </a:r>
                      <a:br>
                        <a:rPr lang="pl-PL" sz="1200" b="1">
                          <a:effectLst/>
                          <a:latin typeface="Times New Roman"/>
                          <a:ea typeface="Calibri"/>
                          <a:cs typeface="Times New Roman"/>
                        </a:rPr>
                      </a:br>
                      <a:r>
                        <a:rPr lang="pl-PL" sz="1000">
                          <a:effectLst/>
                          <a:latin typeface="Times New Roman"/>
                          <a:ea typeface="Calibri"/>
                          <a:cs typeface="Times New Roman"/>
                        </a:rPr>
                        <a:t>(8%)</a:t>
                      </a:r>
                      <a:r>
                        <a:rPr lang="pl-PL" sz="1200" b="1">
                          <a:effectLst/>
                          <a:latin typeface="Times New Roman"/>
                          <a:ea typeface="Calibri"/>
                          <a:cs typeface="Times New Roman"/>
                        </a:rPr>
                        <a:t> </a:t>
                      </a:r>
                      <a:endParaRPr lang="pl-PL"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9">
                  <a:txBody>
                    <a:bodyPr/>
                    <a:lstStyle/>
                    <a:p>
                      <a:pPr algn="ctr">
                        <a:lnSpc>
                          <a:spcPct val="150000"/>
                        </a:lnSpc>
                        <a:spcAft>
                          <a:spcPts val="0"/>
                        </a:spcAft>
                      </a:pPr>
                      <a:r>
                        <a:rPr lang="pl-PL" sz="1200" b="1">
                          <a:effectLst/>
                          <a:latin typeface="Times New Roman"/>
                          <a:ea typeface="Calibri"/>
                          <a:cs typeface="Times New Roman"/>
                        </a:rPr>
                        <a:t>Klasy IV – VI – 130 uczniów</a:t>
                      </a:r>
                      <a:endParaRPr lang="pl-PL"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r>
              <a:tr h="0">
                <a:tc>
                  <a:txBody>
                    <a:bodyPr/>
                    <a:lstStyle/>
                    <a:p>
                      <a:pPr algn="ctr">
                        <a:lnSpc>
                          <a:spcPct val="150000"/>
                        </a:lnSpc>
                        <a:spcBef>
                          <a:spcPts val="600"/>
                        </a:spcBef>
                        <a:spcAft>
                          <a:spcPts val="600"/>
                        </a:spcAft>
                      </a:pPr>
                      <a:r>
                        <a:rPr lang="pl-PL" sz="1200" b="1" dirty="0">
                          <a:effectLst/>
                          <a:latin typeface="Times New Roman"/>
                          <a:ea typeface="Calibri"/>
                          <a:cs typeface="Times New Roman"/>
                        </a:rPr>
                        <a:t>32</a:t>
                      </a:r>
                      <a:br>
                        <a:rPr lang="pl-PL" sz="1200" b="1" dirty="0">
                          <a:effectLst/>
                          <a:latin typeface="Times New Roman"/>
                          <a:ea typeface="Calibri"/>
                          <a:cs typeface="Times New Roman"/>
                        </a:rPr>
                      </a:br>
                      <a:r>
                        <a:rPr lang="pl-PL" sz="1000" dirty="0">
                          <a:effectLst/>
                          <a:latin typeface="Times New Roman"/>
                          <a:ea typeface="Calibri"/>
                          <a:cs typeface="Times New Roman"/>
                        </a:rPr>
                        <a:t>(24,61%)</a:t>
                      </a:r>
                      <a:endParaRPr lang="pl-PL"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600"/>
                        </a:spcAft>
                      </a:pPr>
                      <a:r>
                        <a:rPr lang="pl-PL" sz="1200" b="1" dirty="0">
                          <a:effectLst/>
                          <a:latin typeface="Times New Roman"/>
                          <a:ea typeface="Calibri"/>
                          <a:cs typeface="Times New Roman"/>
                        </a:rPr>
                        <a:t>23</a:t>
                      </a:r>
                      <a:br>
                        <a:rPr lang="pl-PL" sz="1200" b="1" dirty="0">
                          <a:effectLst/>
                          <a:latin typeface="Times New Roman"/>
                          <a:ea typeface="Calibri"/>
                          <a:cs typeface="Times New Roman"/>
                        </a:rPr>
                      </a:br>
                      <a:r>
                        <a:rPr lang="pl-PL" sz="1000" dirty="0">
                          <a:effectLst/>
                          <a:latin typeface="Times New Roman"/>
                          <a:ea typeface="Calibri"/>
                          <a:cs typeface="Times New Roman"/>
                        </a:rPr>
                        <a:t>(17,69%)</a:t>
                      </a:r>
                      <a:endParaRPr lang="pl-PL"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600"/>
                        </a:spcAft>
                      </a:pPr>
                      <a:r>
                        <a:rPr lang="pl-PL" sz="1200" b="1">
                          <a:effectLst/>
                          <a:latin typeface="Times New Roman"/>
                          <a:ea typeface="Calibri"/>
                          <a:cs typeface="Times New Roman"/>
                        </a:rPr>
                        <a:t>0</a:t>
                      </a:r>
                      <a:endParaRPr lang="pl-PL"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600"/>
                        </a:spcAft>
                      </a:pPr>
                      <a:r>
                        <a:rPr lang="pl-PL" sz="1200" b="1">
                          <a:effectLst/>
                          <a:latin typeface="Times New Roman"/>
                          <a:ea typeface="Calibri"/>
                          <a:cs typeface="Times New Roman"/>
                        </a:rPr>
                        <a:t>39</a:t>
                      </a:r>
                      <a:r>
                        <a:rPr lang="pl-PL" sz="1000">
                          <a:effectLst/>
                          <a:latin typeface="Times New Roman"/>
                          <a:ea typeface="Calibri"/>
                          <a:cs typeface="Times New Roman"/>
                        </a:rPr>
                        <a:t/>
                      </a:r>
                      <a:br>
                        <a:rPr lang="pl-PL" sz="1000">
                          <a:effectLst/>
                          <a:latin typeface="Times New Roman"/>
                          <a:ea typeface="Calibri"/>
                          <a:cs typeface="Times New Roman"/>
                        </a:rPr>
                      </a:br>
                      <a:r>
                        <a:rPr lang="pl-PL" sz="1000">
                          <a:effectLst/>
                          <a:latin typeface="Times New Roman"/>
                          <a:ea typeface="Calibri"/>
                          <a:cs typeface="Times New Roman"/>
                        </a:rPr>
                        <a:t>(30%)</a:t>
                      </a:r>
                      <a:endParaRPr lang="pl-PL"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600"/>
                        </a:spcAft>
                      </a:pPr>
                      <a:r>
                        <a:rPr lang="pl-PL" sz="1200" b="1">
                          <a:effectLst/>
                          <a:latin typeface="Times New Roman"/>
                          <a:ea typeface="Calibri"/>
                          <a:cs typeface="Times New Roman"/>
                        </a:rPr>
                        <a:t>2</a:t>
                      </a:r>
                      <a:br>
                        <a:rPr lang="pl-PL" sz="1200" b="1">
                          <a:effectLst/>
                          <a:latin typeface="Times New Roman"/>
                          <a:ea typeface="Calibri"/>
                          <a:cs typeface="Times New Roman"/>
                        </a:rPr>
                      </a:br>
                      <a:r>
                        <a:rPr lang="pl-PL" sz="1000">
                          <a:effectLst/>
                          <a:latin typeface="Times New Roman"/>
                          <a:ea typeface="Calibri"/>
                          <a:cs typeface="Times New Roman"/>
                        </a:rPr>
                        <a:t>(1,33%)</a:t>
                      </a:r>
                      <a:endParaRPr lang="pl-PL"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600"/>
                        </a:spcAft>
                      </a:pPr>
                      <a:r>
                        <a:rPr lang="pl-PL" sz="1200" b="1">
                          <a:effectLst/>
                          <a:latin typeface="Times New Roman"/>
                          <a:ea typeface="Calibri"/>
                          <a:cs typeface="Times New Roman"/>
                        </a:rPr>
                        <a:t>4</a:t>
                      </a:r>
                      <a:br>
                        <a:rPr lang="pl-PL" sz="1200" b="1">
                          <a:effectLst/>
                          <a:latin typeface="Times New Roman"/>
                          <a:ea typeface="Calibri"/>
                          <a:cs typeface="Times New Roman"/>
                        </a:rPr>
                      </a:br>
                      <a:r>
                        <a:rPr lang="pl-PL" sz="1000">
                          <a:effectLst/>
                          <a:latin typeface="Times New Roman"/>
                          <a:ea typeface="Calibri"/>
                          <a:cs typeface="Times New Roman"/>
                        </a:rPr>
                        <a:t>(3,07%)</a:t>
                      </a:r>
                      <a:endParaRPr lang="pl-PL"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600"/>
                        </a:spcAft>
                      </a:pPr>
                      <a:r>
                        <a:rPr lang="pl-PL" sz="1200" b="1">
                          <a:effectLst/>
                          <a:latin typeface="Times New Roman"/>
                          <a:ea typeface="Calibri"/>
                          <a:cs typeface="Times New Roman"/>
                        </a:rPr>
                        <a:t>37</a:t>
                      </a:r>
                      <a:br>
                        <a:rPr lang="pl-PL" sz="1200" b="1">
                          <a:effectLst/>
                          <a:latin typeface="Times New Roman"/>
                          <a:ea typeface="Calibri"/>
                          <a:cs typeface="Times New Roman"/>
                        </a:rPr>
                      </a:br>
                      <a:r>
                        <a:rPr lang="pl-PL" sz="1000">
                          <a:effectLst/>
                          <a:latin typeface="Times New Roman"/>
                          <a:ea typeface="Calibri"/>
                          <a:cs typeface="Times New Roman"/>
                        </a:rPr>
                        <a:t>(28,46%)</a:t>
                      </a:r>
                      <a:endParaRPr lang="pl-PL"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600"/>
                        </a:spcAft>
                      </a:pPr>
                      <a:r>
                        <a:rPr lang="pl-PL" sz="1200" b="1">
                          <a:effectLst/>
                          <a:latin typeface="Times New Roman"/>
                          <a:ea typeface="Calibri"/>
                          <a:cs typeface="Times New Roman"/>
                        </a:rPr>
                        <a:t>0</a:t>
                      </a:r>
                      <a:endParaRPr lang="pl-PL"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600"/>
                        </a:spcAft>
                      </a:pPr>
                      <a:r>
                        <a:rPr lang="pl-PL" sz="1200" b="1" dirty="0">
                          <a:effectLst/>
                          <a:latin typeface="Times New Roman"/>
                          <a:ea typeface="Calibri"/>
                          <a:cs typeface="Times New Roman"/>
                        </a:rPr>
                        <a:t>45</a:t>
                      </a:r>
                      <a:br>
                        <a:rPr lang="pl-PL" sz="1200" b="1" dirty="0">
                          <a:effectLst/>
                          <a:latin typeface="Times New Roman"/>
                          <a:ea typeface="Calibri"/>
                          <a:cs typeface="Times New Roman"/>
                        </a:rPr>
                      </a:br>
                      <a:r>
                        <a:rPr lang="pl-PL" sz="1000" dirty="0">
                          <a:effectLst/>
                          <a:latin typeface="Times New Roman"/>
                          <a:ea typeface="Calibri"/>
                          <a:cs typeface="Times New Roman"/>
                        </a:rPr>
                        <a:t>(34,61%)</a:t>
                      </a:r>
                      <a:endParaRPr lang="pl-PL"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145906552"/>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idx="1"/>
          </p:nvPr>
        </p:nvSpPr>
        <p:spPr>
          <a:xfrm>
            <a:off x="1435100" y="260350"/>
            <a:ext cx="7499350" cy="5988050"/>
          </a:xfrm>
        </p:spPr>
        <p:txBody>
          <a:bodyPr>
            <a:normAutofit fontScale="85000" lnSpcReduction="20000"/>
          </a:bodyPr>
          <a:lstStyle/>
          <a:p>
            <a:pPr marL="82296" indent="0" algn="just">
              <a:buNone/>
            </a:pPr>
            <a:r>
              <a:rPr lang="pl-PL" sz="2800" b="1" dirty="0"/>
              <a:t>Szkoła wybrała do ewaluacji wewn</a:t>
            </a:r>
            <a:r>
              <a:rPr lang="pl-PL" sz="2800" dirty="0"/>
              <a:t>ę</a:t>
            </a:r>
            <a:r>
              <a:rPr lang="pl-PL" sz="2800" b="1" dirty="0"/>
              <a:t>trznej obszar pierwszy – </a:t>
            </a:r>
            <a:r>
              <a:rPr lang="pl-PL" sz="2800" dirty="0"/>
              <a:t>efekty działalności dydaktycznej, wychowawczej i opiekuńczej   oraz innej działalności statutowej, a z obszaru tego wybrano:</a:t>
            </a:r>
          </a:p>
          <a:p>
            <a:pPr marL="82296" indent="0" algn="ctr">
              <a:buNone/>
            </a:pPr>
            <a:r>
              <a:rPr lang="pl-PL" b="1" dirty="0"/>
              <a:t> </a:t>
            </a:r>
            <a:r>
              <a:rPr lang="pl-PL" sz="2800" b="1" dirty="0" smtClean="0"/>
              <a:t>Wymaganie </a:t>
            </a:r>
            <a:r>
              <a:rPr lang="pl-PL" sz="2800" b="1" dirty="0"/>
              <a:t>1.3 – </a:t>
            </a:r>
            <a:r>
              <a:rPr lang="pl-PL" sz="2800" b="1" u="sng" dirty="0"/>
              <a:t>Uczniowie są aktywni.</a:t>
            </a:r>
            <a:endParaRPr lang="pl-PL" sz="2800" dirty="0"/>
          </a:p>
          <a:p>
            <a:pPr marL="82296" indent="0">
              <a:buNone/>
            </a:pPr>
            <a:endParaRPr lang="pl-PL" b="1" dirty="0" smtClean="0"/>
          </a:p>
          <a:p>
            <a:pPr marL="82296" indent="0">
              <a:buNone/>
            </a:pPr>
            <a:r>
              <a:rPr lang="pl-PL" b="1" u="sng" dirty="0" smtClean="0"/>
              <a:t>Aktywność </a:t>
            </a:r>
            <a:r>
              <a:rPr lang="pl-PL" b="1" u="sng" dirty="0"/>
              <a:t>– co to znaczy?</a:t>
            </a:r>
            <a:endParaRPr lang="pl-PL" u="sng" dirty="0"/>
          </a:p>
          <a:p>
            <a:pPr marL="82296" indent="0" algn="just">
              <a:buNone/>
            </a:pPr>
            <a:r>
              <a:rPr lang="pl-PL" dirty="0"/>
              <a:t>Aktywność to określone działanie podejmowane świadomie w celu osiągnięcia określonego celu. Ten właśnie cel jest motywem, swoistym motorem napędowym podejmowanego działania. Co nim może być? Obowiązek, zainteresowania, chęć zdobycia wiedzy, chęć doskonalenia umiejętności, chęć wykazania się, chęć współpracy, atrakcyjność zajęć, obawa przed konsekwencjami (zwłaszcza negatywnymi) braku aktywności (podjęcia działania), … . </a:t>
            </a:r>
          </a:p>
        </p:txBody>
      </p:sp>
    </p:spTree>
    <p:extLst>
      <p:ext uri="{BB962C8B-B14F-4D97-AF65-F5344CB8AC3E}">
        <p14:creationId xmlns:p14="http://schemas.microsoft.com/office/powerpoint/2010/main" val="2830537464"/>
      </p:ext>
    </p:extLst>
  </p:cSld>
  <p:clrMapOvr>
    <a:masterClrMapping/>
  </p:clrMapOvr>
  <p:transition spd="slow">
    <p:wip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nvPr>
        </p:nvGraphicFramePr>
        <p:xfrm>
          <a:off x="1435100" y="333375"/>
          <a:ext cx="7499350" cy="59150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32339139"/>
      </p:ext>
    </p:extLst>
  </p:cSld>
  <p:clrMapOvr>
    <a:masterClrMapping/>
  </p:clrMapOvr>
  <p:transition spd="slow">
    <p:wip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nvPr>
        </p:nvGraphicFramePr>
        <p:xfrm>
          <a:off x="1435100" y="260350"/>
          <a:ext cx="7499350" cy="62642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8715360"/>
      </p:ext>
    </p:extLst>
  </p:cSld>
  <p:clrMapOvr>
    <a:masterClrMapping/>
  </p:clrMapOvr>
  <p:transition spd="slow">
    <p:wip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435608" y="260648"/>
            <a:ext cx="7498080" cy="5987752"/>
          </a:xfrm>
        </p:spPr>
        <p:txBody>
          <a:bodyPr/>
          <a:lstStyle/>
          <a:p>
            <a:pPr marL="82296" indent="0" algn="just">
              <a:buNone/>
            </a:pPr>
            <a:r>
              <a:rPr lang="pl-PL" dirty="0"/>
              <a:t>W tym pytaniu uczniowie mogli zaznaczyć trzy odpowiedzi i </a:t>
            </a:r>
            <a:r>
              <a:rPr lang="pl-PL" dirty="0" smtClean="0"/>
              <a:t>widać, </a:t>
            </a:r>
            <a:r>
              <a:rPr lang="pl-PL" dirty="0"/>
              <a:t>że bez względu na poziom edukacyjny uczniowie najczęściej biorą udział w zajęciach, w trakcie których mają szansę poćwiczyć umiejętności z lekcji i wyrównać wiadomości zarówno z języka polskiego, jak i matematyki. Oprócz tego uczniowie chętnie uczestniczą w kołach zainteresowań i w zajęciach sportowych. Niestety 55 uczniów, co stanowi 22 % </a:t>
            </a:r>
            <a:r>
              <a:rPr lang="pl-PL" dirty="0" smtClean="0"/>
              <a:t/>
            </a:r>
            <a:br>
              <a:rPr lang="pl-PL" dirty="0" smtClean="0"/>
            </a:br>
            <a:r>
              <a:rPr lang="pl-PL" dirty="0" smtClean="0"/>
              <a:t>z </a:t>
            </a:r>
            <a:r>
              <a:rPr lang="pl-PL" dirty="0"/>
              <a:t>liczby badanych nie bierze udziału </a:t>
            </a:r>
            <a:r>
              <a:rPr lang="pl-PL" dirty="0" smtClean="0"/>
              <a:t/>
            </a:r>
            <a:br>
              <a:rPr lang="pl-PL" dirty="0" smtClean="0"/>
            </a:br>
            <a:r>
              <a:rPr lang="pl-PL" dirty="0" smtClean="0"/>
              <a:t>w </a:t>
            </a:r>
            <a:r>
              <a:rPr lang="pl-PL" dirty="0"/>
              <a:t>żadnych zajęciach pozalekcyjnych.</a:t>
            </a:r>
          </a:p>
          <a:p>
            <a:pPr marL="82296" indent="0">
              <a:buNone/>
            </a:pPr>
            <a:endParaRPr lang="pl-PL" dirty="0"/>
          </a:p>
        </p:txBody>
      </p:sp>
    </p:spTree>
    <p:extLst>
      <p:ext uri="{BB962C8B-B14F-4D97-AF65-F5344CB8AC3E}">
        <p14:creationId xmlns:p14="http://schemas.microsoft.com/office/powerpoint/2010/main" val="1011883715"/>
      </p:ext>
    </p:extLst>
  </p:cSld>
  <p:clrMapOvr>
    <a:masterClrMapping/>
  </p:clrMapOvr>
  <p:transition spd="slow">
    <p:wip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435608" y="260647"/>
            <a:ext cx="7498080" cy="6394777"/>
          </a:xfrm>
        </p:spPr>
        <p:txBody>
          <a:bodyPr/>
          <a:lstStyle/>
          <a:p>
            <a:pPr algn="just"/>
            <a:r>
              <a:rPr lang="pl-PL" sz="2400" b="1" u="sng" dirty="0"/>
              <a:t>Jeśli bierzesz udział w zajęciach wymienionych </a:t>
            </a:r>
            <a:r>
              <a:rPr lang="pl-PL" sz="2400" b="1" u="sng" dirty="0" smtClean="0"/>
              <a:t/>
            </a:r>
            <a:br>
              <a:rPr lang="pl-PL" sz="2400" b="1" u="sng" dirty="0" smtClean="0"/>
            </a:br>
            <a:r>
              <a:rPr lang="pl-PL" sz="2400" b="1" u="sng" dirty="0" smtClean="0"/>
              <a:t>w </a:t>
            </a:r>
            <a:r>
              <a:rPr lang="pl-PL" sz="2400" b="1" u="sng" dirty="0"/>
              <a:t>pytaniu 3. Zaznacz z jakiego powodu w tych zajęciach </a:t>
            </a:r>
            <a:r>
              <a:rPr lang="pl-PL" sz="2400" b="1" u="sng" dirty="0" smtClean="0"/>
              <a:t>uczestniczysz? </a:t>
            </a:r>
            <a:r>
              <a:rPr lang="pl-PL" sz="2400" u="sng" dirty="0"/>
              <a:t>(uczniowie mogli zaznaczyć 3 odpowiedzi)</a:t>
            </a:r>
          </a:p>
          <a:p>
            <a:pPr marL="82296" indent="0">
              <a:buNone/>
            </a:pPr>
            <a:endParaRPr lang="pl-PL" dirty="0"/>
          </a:p>
        </p:txBody>
      </p:sp>
      <p:graphicFrame>
        <p:nvGraphicFramePr>
          <p:cNvPr id="4" name="Tabela 3"/>
          <p:cNvGraphicFramePr>
            <a:graphicFrameLocks noGrp="1"/>
          </p:cNvGraphicFramePr>
          <p:nvPr>
            <p:extLst>
              <p:ext uri="{D42A27DB-BD31-4B8C-83A1-F6EECF244321}">
                <p14:modId xmlns:p14="http://schemas.microsoft.com/office/powerpoint/2010/main" val="1636240166"/>
              </p:ext>
            </p:extLst>
          </p:nvPr>
        </p:nvGraphicFramePr>
        <p:xfrm>
          <a:off x="1835696" y="1841181"/>
          <a:ext cx="6477000" cy="3307080"/>
        </p:xfrm>
        <a:graphic>
          <a:graphicData uri="http://schemas.openxmlformats.org/drawingml/2006/table">
            <a:tbl>
              <a:tblPr firstRow="1" firstCol="1" bandRow="1"/>
              <a:tblGrid>
                <a:gridCol w="3950551"/>
                <a:gridCol w="1267350"/>
                <a:gridCol w="1259099"/>
              </a:tblGrid>
              <a:tr h="0">
                <a:tc>
                  <a:txBody>
                    <a:bodyPr/>
                    <a:lstStyle/>
                    <a:p>
                      <a:pPr marL="226695" algn="ctr">
                        <a:spcBef>
                          <a:spcPts val="600"/>
                        </a:spcBef>
                        <a:spcAft>
                          <a:spcPts val="600"/>
                        </a:spcAft>
                      </a:pPr>
                      <a:r>
                        <a:rPr lang="pl-PL" sz="1400" b="1" dirty="0">
                          <a:effectLst/>
                          <a:latin typeface="Times New Roman"/>
                          <a:ea typeface="Calibri"/>
                          <a:cs typeface="Times New Roman"/>
                        </a:rPr>
                        <a:t>Różne motywacje uczniów</a:t>
                      </a:r>
                      <a:endParaRPr lang="pl-PL" sz="1400" dirty="0">
                        <a:effectLst/>
                        <a:latin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600"/>
                        </a:spcAft>
                      </a:pPr>
                      <a:r>
                        <a:rPr lang="pl-PL" sz="1400" b="1">
                          <a:effectLst/>
                          <a:latin typeface="Times New Roman"/>
                          <a:ea typeface="Calibri"/>
                          <a:cs typeface="Times New Roman"/>
                        </a:rPr>
                        <a:t>Klasy I - III</a:t>
                      </a:r>
                      <a:endParaRPr lang="pl-PL" sz="1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600"/>
                        </a:spcAft>
                      </a:pPr>
                      <a:r>
                        <a:rPr lang="pl-PL" sz="1400" b="1">
                          <a:effectLst/>
                          <a:latin typeface="Times New Roman"/>
                          <a:ea typeface="Calibri"/>
                          <a:cs typeface="Times New Roman"/>
                        </a:rPr>
                        <a:t>Klasy IV - VI</a:t>
                      </a:r>
                      <a:endParaRPr lang="pl-PL" sz="1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342900" lvl="0" indent="-342900">
                        <a:spcAft>
                          <a:spcPts val="0"/>
                        </a:spcAft>
                        <a:buFont typeface="Symbol"/>
                        <a:buChar char=""/>
                      </a:pPr>
                      <a:r>
                        <a:rPr lang="pl-PL" sz="1400">
                          <a:effectLst/>
                          <a:latin typeface="Times New Roman"/>
                          <a:ea typeface="Calibri"/>
                          <a:cs typeface="Times New Roman"/>
                        </a:rPr>
                        <a:t>bo  słabo się uczę,</a:t>
                      </a:r>
                      <a:endParaRPr lang="pl-PL" sz="1400">
                        <a:effectLst/>
                        <a:latin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l-PL" sz="1400" b="1">
                          <a:effectLst/>
                          <a:latin typeface="Times New Roman"/>
                          <a:ea typeface="Calibri"/>
                          <a:cs typeface="Times New Roman"/>
                        </a:rPr>
                        <a:t>6 </a:t>
                      </a:r>
                      <a:r>
                        <a:rPr lang="pl-PL" sz="1400">
                          <a:effectLst/>
                          <a:latin typeface="Times New Roman"/>
                          <a:ea typeface="Calibri"/>
                          <a:cs typeface="Times New Roman"/>
                        </a:rPr>
                        <a:t>(5%)</a:t>
                      </a:r>
                      <a:endParaRPr lang="pl-PL" sz="1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l-PL" sz="1400" b="1">
                          <a:effectLst/>
                          <a:latin typeface="Times New Roman"/>
                          <a:ea typeface="Calibri"/>
                          <a:cs typeface="Times New Roman"/>
                        </a:rPr>
                        <a:t>11 </a:t>
                      </a:r>
                      <a:r>
                        <a:rPr lang="pl-PL" sz="1400">
                          <a:effectLst/>
                          <a:latin typeface="Times New Roman"/>
                          <a:ea typeface="Calibri"/>
                          <a:cs typeface="Times New Roman"/>
                        </a:rPr>
                        <a:t>(8,46%)</a:t>
                      </a:r>
                      <a:endParaRPr lang="pl-PL" sz="1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342900" lvl="0" indent="-342900">
                        <a:spcAft>
                          <a:spcPts val="0"/>
                        </a:spcAft>
                        <a:buFont typeface="Symbol"/>
                        <a:buChar char=""/>
                      </a:pPr>
                      <a:r>
                        <a:rPr lang="pl-PL" sz="1400" dirty="0">
                          <a:effectLst/>
                          <a:latin typeface="Times New Roman"/>
                          <a:ea typeface="Calibri"/>
                          <a:cs typeface="Times New Roman"/>
                        </a:rPr>
                        <a:t>aby lepiej coś zrozumieć i wyrównać braki edukacyjne,</a:t>
                      </a:r>
                      <a:endParaRPr lang="pl-PL" sz="1400" dirty="0">
                        <a:effectLst/>
                        <a:latin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l-PL" sz="1400" b="1">
                          <a:effectLst/>
                          <a:latin typeface="Times New Roman"/>
                          <a:ea typeface="Calibri"/>
                          <a:cs typeface="Times New Roman"/>
                        </a:rPr>
                        <a:t>25 </a:t>
                      </a:r>
                      <a:r>
                        <a:rPr lang="pl-PL" sz="1400">
                          <a:effectLst/>
                          <a:latin typeface="Times New Roman"/>
                          <a:ea typeface="Calibri"/>
                          <a:cs typeface="Times New Roman"/>
                        </a:rPr>
                        <a:t>(20,83%)</a:t>
                      </a:r>
                      <a:endParaRPr lang="pl-PL" sz="1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l-PL" sz="1400" b="1">
                          <a:effectLst/>
                          <a:latin typeface="Times New Roman"/>
                          <a:ea typeface="Calibri"/>
                          <a:cs typeface="Times New Roman"/>
                        </a:rPr>
                        <a:t>24 </a:t>
                      </a:r>
                      <a:r>
                        <a:rPr lang="pl-PL" sz="1400">
                          <a:effectLst/>
                          <a:latin typeface="Times New Roman"/>
                          <a:ea typeface="Calibri"/>
                          <a:cs typeface="Times New Roman"/>
                        </a:rPr>
                        <a:t>(18,46%)</a:t>
                      </a:r>
                      <a:endParaRPr lang="pl-PL" sz="1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342900" lvl="0" indent="-342900">
                        <a:spcAft>
                          <a:spcPts val="0"/>
                        </a:spcAft>
                        <a:buFont typeface="Symbol"/>
                        <a:buChar char=""/>
                      </a:pPr>
                      <a:r>
                        <a:rPr lang="pl-PL" sz="1400">
                          <a:effectLst/>
                          <a:latin typeface="Times New Roman"/>
                          <a:ea typeface="Calibri"/>
                          <a:cs typeface="Times New Roman"/>
                        </a:rPr>
                        <a:t>aby poszerzyć swoją wiedzę,</a:t>
                      </a:r>
                      <a:endParaRPr lang="pl-PL" sz="1400">
                        <a:effectLst/>
                        <a:latin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l-PL" sz="1400" b="1">
                          <a:effectLst/>
                          <a:latin typeface="Times New Roman"/>
                          <a:ea typeface="Calibri"/>
                          <a:cs typeface="Times New Roman"/>
                        </a:rPr>
                        <a:t>43 </a:t>
                      </a:r>
                      <a:r>
                        <a:rPr lang="pl-PL" sz="1400">
                          <a:effectLst/>
                          <a:latin typeface="Times New Roman"/>
                          <a:ea typeface="Calibri"/>
                          <a:cs typeface="Times New Roman"/>
                        </a:rPr>
                        <a:t>(35,83%)</a:t>
                      </a:r>
                      <a:endParaRPr lang="pl-PL" sz="1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l-PL" sz="1400" b="1">
                          <a:effectLst/>
                          <a:latin typeface="Times New Roman"/>
                          <a:ea typeface="Calibri"/>
                          <a:cs typeface="Times New Roman"/>
                        </a:rPr>
                        <a:t>49 </a:t>
                      </a:r>
                      <a:r>
                        <a:rPr lang="pl-PL" sz="1400">
                          <a:effectLst/>
                          <a:latin typeface="Times New Roman"/>
                          <a:ea typeface="Calibri"/>
                          <a:cs typeface="Times New Roman"/>
                        </a:rPr>
                        <a:t>(37,69%)</a:t>
                      </a:r>
                      <a:endParaRPr lang="pl-PL" sz="1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342900" lvl="0" indent="-342900">
                        <a:spcAft>
                          <a:spcPts val="0"/>
                        </a:spcAft>
                        <a:buFont typeface="Symbol"/>
                        <a:buChar char=""/>
                      </a:pPr>
                      <a:r>
                        <a:rPr lang="pl-PL" sz="1400">
                          <a:effectLst/>
                          <a:latin typeface="Times New Roman"/>
                          <a:ea typeface="Calibri"/>
                          <a:cs typeface="Times New Roman"/>
                        </a:rPr>
                        <a:t>aby rozwijać swoje zainteresowania,</a:t>
                      </a:r>
                      <a:endParaRPr lang="pl-PL" sz="1400">
                        <a:effectLst/>
                        <a:latin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l-PL" sz="1400" b="1">
                          <a:effectLst/>
                          <a:latin typeface="Times New Roman"/>
                          <a:ea typeface="Calibri"/>
                          <a:cs typeface="Times New Roman"/>
                        </a:rPr>
                        <a:t>19</a:t>
                      </a:r>
                      <a:r>
                        <a:rPr lang="pl-PL" sz="1400">
                          <a:effectLst/>
                          <a:latin typeface="Times New Roman"/>
                          <a:ea typeface="Calibri"/>
                          <a:cs typeface="Times New Roman"/>
                        </a:rPr>
                        <a:t> (15,83%)</a:t>
                      </a:r>
                      <a:endParaRPr lang="pl-PL" sz="1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l-PL" sz="1400" b="1">
                          <a:effectLst/>
                          <a:latin typeface="Times New Roman"/>
                          <a:ea typeface="Calibri"/>
                          <a:cs typeface="Times New Roman"/>
                        </a:rPr>
                        <a:t>31 </a:t>
                      </a:r>
                      <a:r>
                        <a:rPr lang="pl-PL" sz="1400">
                          <a:effectLst/>
                          <a:latin typeface="Times New Roman"/>
                          <a:ea typeface="Calibri"/>
                          <a:cs typeface="Times New Roman"/>
                        </a:rPr>
                        <a:t>(23,84)</a:t>
                      </a:r>
                      <a:endParaRPr lang="pl-PL" sz="1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342900" lvl="0" indent="-342900">
                        <a:spcAft>
                          <a:spcPts val="0"/>
                        </a:spcAft>
                        <a:buFont typeface="Symbol"/>
                        <a:buChar char=""/>
                      </a:pPr>
                      <a:r>
                        <a:rPr lang="pl-PL" sz="1400">
                          <a:effectLst/>
                          <a:latin typeface="Times New Roman"/>
                          <a:ea typeface="Calibri"/>
                          <a:cs typeface="Times New Roman"/>
                        </a:rPr>
                        <a:t>aby rozwijać swoje umiejętności sportowe,</a:t>
                      </a:r>
                      <a:endParaRPr lang="pl-PL" sz="1400">
                        <a:effectLst/>
                        <a:latin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l-PL" sz="1400" b="1">
                          <a:effectLst/>
                          <a:latin typeface="Times New Roman"/>
                          <a:ea typeface="Calibri"/>
                          <a:cs typeface="Times New Roman"/>
                        </a:rPr>
                        <a:t>4 </a:t>
                      </a:r>
                      <a:r>
                        <a:rPr lang="pl-PL" sz="1400">
                          <a:effectLst/>
                          <a:latin typeface="Times New Roman"/>
                          <a:ea typeface="Calibri"/>
                          <a:cs typeface="Times New Roman"/>
                        </a:rPr>
                        <a:t>(3,33%)</a:t>
                      </a:r>
                      <a:endParaRPr lang="pl-PL" sz="1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l-PL" sz="1400" b="1">
                          <a:effectLst/>
                          <a:latin typeface="Times New Roman"/>
                          <a:ea typeface="Calibri"/>
                          <a:cs typeface="Times New Roman"/>
                        </a:rPr>
                        <a:t>37 </a:t>
                      </a:r>
                      <a:r>
                        <a:rPr lang="pl-PL" sz="1400">
                          <a:effectLst/>
                          <a:latin typeface="Times New Roman"/>
                          <a:ea typeface="Calibri"/>
                          <a:cs typeface="Times New Roman"/>
                        </a:rPr>
                        <a:t>(28,46%)</a:t>
                      </a:r>
                      <a:endParaRPr lang="pl-PL" sz="1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342900" lvl="0" indent="-342900">
                        <a:spcAft>
                          <a:spcPts val="0"/>
                        </a:spcAft>
                        <a:buFont typeface="Symbol"/>
                        <a:buChar char=""/>
                      </a:pPr>
                      <a:r>
                        <a:rPr lang="pl-PL" sz="1400">
                          <a:effectLst/>
                          <a:latin typeface="Times New Roman"/>
                          <a:ea typeface="Calibri"/>
                          <a:cs typeface="Times New Roman"/>
                        </a:rPr>
                        <a:t>aby lepiej przygotować się do sprawdzianów,</a:t>
                      </a:r>
                      <a:endParaRPr lang="pl-PL" sz="1400">
                        <a:effectLst/>
                        <a:latin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l-PL" sz="1400" b="1">
                          <a:effectLst/>
                          <a:latin typeface="Times New Roman"/>
                          <a:ea typeface="Calibri"/>
                          <a:cs typeface="Times New Roman"/>
                        </a:rPr>
                        <a:t>7 </a:t>
                      </a:r>
                      <a:r>
                        <a:rPr lang="pl-PL" sz="1400">
                          <a:effectLst/>
                          <a:latin typeface="Times New Roman"/>
                          <a:ea typeface="Calibri"/>
                          <a:cs typeface="Times New Roman"/>
                        </a:rPr>
                        <a:t>(5,83%)</a:t>
                      </a:r>
                      <a:endParaRPr lang="pl-PL" sz="1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l-PL" sz="1400" b="1">
                          <a:effectLst/>
                          <a:latin typeface="Times New Roman"/>
                          <a:ea typeface="Calibri"/>
                          <a:cs typeface="Times New Roman"/>
                        </a:rPr>
                        <a:t>11 </a:t>
                      </a:r>
                      <a:r>
                        <a:rPr lang="pl-PL" sz="1400">
                          <a:effectLst/>
                          <a:latin typeface="Times New Roman"/>
                          <a:ea typeface="Calibri"/>
                          <a:cs typeface="Times New Roman"/>
                        </a:rPr>
                        <a:t>(8,46%)</a:t>
                      </a:r>
                      <a:endParaRPr lang="pl-PL" sz="1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342900" lvl="0" indent="-342900">
                        <a:spcAft>
                          <a:spcPts val="0"/>
                        </a:spcAft>
                        <a:buFont typeface="Symbol"/>
                        <a:buChar char=""/>
                      </a:pPr>
                      <a:r>
                        <a:rPr lang="pl-PL" sz="1400">
                          <a:effectLst/>
                          <a:latin typeface="Times New Roman"/>
                          <a:ea typeface="Calibri"/>
                          <a:cs typeface="Times New Roman"/>
                        </a:rPr>
                        <a:t>bo zajęcia są ciekawe,</a:t>
                      </a:r>
                      <a:endParaRPr lang="pl-PL" sz="1400">
                        <a:effectLst/>
                        <a:latin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l-PL" sz="1400" b="1">
                          <a:effectLst/>
                          <a:latin typeface="Times New Roman"/>
                          <a:ea typeface="Calibri"/>
                          <a:cs typeface="Times New Roman"/>
                        </a:rPr>
                        <a:t>8 </a:t>
                      </a:r>
                      <a:r>
                        <a:rPr lang="pl-PL" sz="1400">
                          <a:effectLst/>
                          <a:latin typeface="Times New Roman"/>
                          <a:ea typeface="Calibri"/>
                          <a:cs typeface="Times New Roman"/>
                        </a:rPr>
                        <a:t>(6,66%)</a:t>
                      </a:r>
                      <a:endParaRPr lang="pl-PL" sz="1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l-PL" sz="1400" b="1">
                          <a:effectLst/>
                          <a:latin typeface="Times New Roman"/>
                          <a:ea typeface="Calibri"/>
                          <a:cs typeface="Times New Roman"/>
                        </a:rPr>
                        <a:t>40 </a:t>
                      </a:r>
                      <a:r>
                        <a:rPr lang="pl-PL" sz="1400">
                          <a:effectLst/>
                          <a:latin typeface="Times New Roman"/>
                          <a:ea typeface="Calibri"/>
                          <a:cs typeface="Times New Roman"/>
                        </a:rPr>
                        <a:t>(30,76%)</a:t>
                      </a:r>
                      <a:endParaRPr lang="pl-PL" sz="1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342900" lvl="0" indent="-342900">
                        <a:spcAft>
                          <a:spcPts val="0"/>
                        </a:spcAft>
                        <a:buFont typeface="Symbol"/>
                        <a:buChar char=""/>
                      </a:pPr>
                      <a:r>
                        <a:rPr lang="pl-PL" sz="1400">
                          <a:effectLst/>
                          <a:latin typeface="Times New Roman"/>
                          <a:ea typeface="Calibri"/>
                          <a:cs typeface="Times New Roman"/>
                        </a:rPr>
                        <a:t>bo jestem do tego zmuszony / zmuszona</a:t>
                      </a:r>
                      <a:endParaRPr lang="pl-PL" sz="1400">
                        <a:effectLst/>
                        <a:latin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l-PL" sz="1400" b="1">
                          <a:effectLst/>
                          <a:latin typeface="Times New Roman"/>
                          <a:ea typeface="Calibri"/>
                          <a:cs typeface="Times New Roman"/>
                        </a:rPr>
                        <a:t>0</a:t>
                      </a:r>
                      <a:endParaRPr lang="pl-PL" sz="1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l-PL" sz="1400" b="1">
                          <a:effectLst/>
                          <a:latin typeface="Times New Roman"/>
                          <a:ea typeface="Calibri"/>
                          <a:cs typeface="Times New Roman"/>
                        </a:rPr>
                        <a:t>0</a:t>
                      </a:r>
                      <a:endParaRPr lang="pl-PL" sz="1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342900" lvl="0" indent="-342900">
                        <a:spcAft>
                          <a:spcPts val="0"/>
                        </a:spcAft>
                        <a:buFont typeface="Symbol"/>
                        <a:buChar char=""/>
                      </a:pPr>
                      <a:r>
                        <a:rPr lang="pl-PL" sz="1400" dirty="0">
                          <a:effectLst/>
                          <a:latin typeface="Times New Roman"/>
                          <a:ea typeface="Calibri"/>
                          <a:cs typeface="Times New Roman"/>
                        </a:rPr>
                        <a:t>z innego powodu……</a:t>
                      </a:r>
                      <a:endParaRPr lang="pl-PL" sz="1400" dirty="0">
                        <a:effectLst/>
                        <a:latin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l-PL" sz="1400" b="1">
                          <a:effectLst/>
                          <a:latin typeface="Times New Roman"/>
                          <a:ea typeface="Calibri"/>
                          <a:cs typeface="Times New Roman"/>
                        </a:rPr>
                        <a:t>3 </a:t>
                      </a:r>
                      <a:r>
                        <a:rPr lang="pl-PL" sz="1400">
                          <a:effectLst/>
                          <a:latin typeface="Times New Roman"/>
                          <a:ea typeface="Calibri"/>
                          <a:cs typeface="Times New Roman"/>
                        </a:rPr>
                        <a:t>(2,5%)</a:t>
                      </a:r>
                      <a:endParaRPr lang="pl-PL" sz="1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l-PL" sz="1400" b="1" dirty="0">
                          <a:effectLst/>
                          <a:latin typeface="Times New Roman"/>
                          <a:ea typeface="Calibri"/>
                          <a:cs typeface="Times New Roman"/>
                        </a:rPr>
                        <a:t>0</a:t>
                      </a:r>
                      <a:endParaRPr lang="pl-PL" sz="1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Prostokąt 4"/>
          <p:cNvSpPr/>
          <p:nvPr/>
        </p:nvSpPr>
        <p:spPr>
          <a:xfrm>
            <a:off x="1835696" y="5301208"/>
            <a:ext cx="6840760" cy="1354217"/>
          </a:xfrm>
          <a:prstGeom prst="rect">
            <a:avLst/>
          </a:prstGeom>
        </p:spPr>
        <p:txBody>
          <a:bodyPr wrap="square">
            <a:spAutoFit/>
          </a:bodyPr>
          <a:lstStyle/>
          <a:p>
            <a:pPr algn="just"/>
            <a:r>
              <a:rPr lang="pl-PL" sz="1600" dirty="0" smtClean="0"/>
              <a:t>Uczniowie </a:t>
            </a:r>
            <a:r>
              <a:rPr lang="pl-PL" sz="1600" dirty="0"/>
              <a:t>biorą udział w zajęciach pozalekcyjnych organizowanych przez szkołę głównie po to, aby poszerzyć swoją wiedzę, aby lepiej coś zrozumieć i wyrównać braki edukacyjne. Dla wielu spośród badanych uczniów zajęcia te są ciekawe </a:t>
            </a:r>
            <a:r>
              <a:rPr lang="pl-PL" sz="1600" dirty="0" smtClean="0"/>
              <a:t/>
            </a:r>
            <a:br>
              <a:rPr lang="pl-PL" sz="1600" dirty="0" smtClean="0"/>
            </a:br>
            <a:r>
              <a:rPr lang="pl-PL" sz="1600" dirty="0" smtClean="0"/>
              <a:t>i </a:t>
            </a:r>
            <a:r>
              <a:rPr lang="pl-PL" sz="1600" dirty="0"/>
              <a:t>rozwijają na różne sposoby predyspozycje uczniów przez co pozytywnie wpływają na ich aktywność w czasie lekcji.</a:t>
            </a:r>
          </a:p>
        </p:txBody>
      </p:sp>
    </p:spTree>
    <p:extLst>
      <p:ext uri="{BB962C8B-B14F-4D97-AF65-F5344CB8AC3E}">
        <p14:creationId xmlns:p14="http://schemas.microsoft.com/office/powerpoint/2010/main" val="1257035152"/>
      </p:ext>
    </p:extLst>
  </p:cSld>
  <p:clrMapOvr>
    <a:masterClrMapping/>
  </p:clrMapOvr>
  <p:transition spd="slow">
    <p:wip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435608" y="260648"/>
            <a:ext cx="7498080" cy="6336704"/>
          </a:xfrm>
        </p:spPr>
        <p:txBody>
          <a:bodyPr/>
          <a:lstStyle/>
          <a:p>
            <a:pPr algn="just"/>
            <a:r>
              <a:rPr lang="pl-PL" sz="2800" b="1" u="sng" dirty="0"/>
              <a:t>Z jakich kółek oferowanych przez szkołę najczęściej korzystasz ? </a:t>
            </a:r>
            <a:r>
              <a:rPr lang="pl-PL" sz="2800" u="sng" dirty="0"/>
              <a:t>(uczniowie mogli zaznaczyć 3 odpowiedzi)</a:t>
            </a:r>
          </a:p>
          <a:p>
            <a:pPr marL="82296" indent="0">
              <a:buNone/>
            </a:pPr>
            <a:endParaRPr lang="pl-PL" dirty="0"/>
          </a:p>
        </p:txBody>
      </p:sp>
      <p:graphicFrame>
        <p:nvGraphicFramePr>
          <p:cNvPr id="4" name="Tabela 3"/>
          <p:cNvGraphicFramePr>
            <a:graphicFrameLocks noGrp="1"/>
          </p:cNvGraphicFramePr>
          <p:nvPr>
            <p:extLst>
              <p:ext uri="{D42A27DB-BD31-4B8C-83A1-F6EECF244321}">
                <p14:modId xmlns:p14="http://schemas.microsoft.com/office/powerpoint/2010/main" val="4145218834"/>
              </p:ext>
            </p:extLst>
          </p:nvPr>
        </p:nvGraphicFramePr>
        <p:xfrm>
          <a:off x="1187624" y="1772816"/>
          <a:ext cx="7416825" cy="2592288"/>
        </p:xfrm>
        <a:graphic>
          <a:graphicData uri="http://schemas.openxmlformats.org/drawingml/2006/table">
            <a:tbl>
              <a:tblPr firstRow="1" firstCol="1" bandRow="1"/>
              <a:tblGrid>
                <a:gridCol w="719464"/>
                <a:gridCol w="648237"/>
                <a:gridCol w="833821"/>
                <a:gridCol w="612296"/>
                <a:gridCol w="663920"/>
                <a:gridCol w="576356"/>
                <a:gridCol w="555445"/>
                <a:gridCol w="744950"/>
                <a:gridCol w="833821"/>
                <a:gridCol w="612950"/>
                <a:gridCol w="615565"/>
              </a:tblGrid>
              <a:tr h="695802">
                <a:tc>
                  <a:txBody>
                    <a:bodyPr/>
                    <a:lstStyle/>
                    <a:p>
                      <a:pPr>
                        <a:lnSpc>
                          <a:spcPct val="150000"/>
                        </a:lnSpc>
                        <a:spcBef>
                          <a:spcPts val="600"/>
                        </a:spcBef>
                        <a:spcAft>
                          <a:spcPts val="600"/>
                        </a:spcAft>
                      </a:pPr>
                      <a:r>
                        <a:rPr lang="pl-PL" sz="800" b="1" dirty="0">
                          <a:effectLst/>
                          <a:latin typeface="Times New Roman"/>
                          <a:ea typeface="Calibri"/>
                          <a:cs typeface="Times New Roman"/>
                        </a:rPr>
                        <a:t>Koło </a:t>
                      </a:r>
                      <a:r>
                        <a:rPr lang="pl-PL" sz="800" b="1" dirty="0" err="1">
                          <a:effectLst/>
                          <a:latin typeface="Times New Roman"/>
                          <a:ea typeface="Calibri"/>
                          <a:cs typeface="Times New Roman"/>
                        </a:rPr>
                        <a:t>historyczno</a:t>
                      </a:r>
                      <a:r>
                        <a:rPr lang="pl-PL" sz="800" b="1" dirty="0">
                          <a:effectLst/>
                          <a:latin typeface="Times New Roman"/>
                          <a:ea typeface="Calibri"/>
                          <a:cs typeface="Times New Roman"/>
                        </a:rPr>
                        <a:t> - regionalne</a:t>
                      </a:r>
                      <a:endParaRPr lang="pl-PL" sz="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Bef>
                          <a:spcPts val="600"/>
                        </a:spcBef>
                        <a:spcAft>
                          <a:spcPts val="600"/>
                        </a:spcAft>
                      </a:pPr>
                      <a:r>
                        <a:rPr lang="pl-PL" sz="800" b="1">
                          <a:effectLst/>
                          <a:latin typeface="Times New Roman"/>
                          <a:ea typeface="Calibri"/>
                          <a:cs typeface="Times New Roman"/>
                        </a:rPr>
                        <a:t>Koło plastyczne</a:t>
                      </a:r>
                      <a:endParaRPr lang="pl-PL" sz="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Bef>
                          <a:spcPts val="600"/>
                        </a:spcBef>
                        <a:spcAft>
                          <a:spcPts val="600"/>
                        </a:spcAft>
                      </a:pPr>
                      <a:r>
                        <a:rPr lang="pl-PL" sz="800" b="1">
                          <a:effectLst/>
                          <a:latin typeface="Times New Roman"/>
                          <a:ea typeface="Calibri"/>
                          <a:cs typeface="Times New Roman"/>
                        </a:rPr>
                        <a:t>Koło matematyczne</a:t>
                      </a:r>
                      <a:endParaRPr lang="pl-PL" sz="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Bef>
                          <a:spcPts val="600"/>
                        </a:spcBef>
                        <a:spcAft>
                          <a:spcPts val="600"/>
                        </a:spcAft>
                      </a:pPr>
                      <a:r>
                        <a:rPr lang="pl-PL" sz="800" b="1">
                          <a:effectLst/>
                          <a:latin typeface="Times New Roman"/>
                          <a:ea typeface="Calibri"/>
                          <a:cs typeface="Times New Roman"/>
                        </a:rPr>
                        <a:t>Koło szachowe</a:t>
                      </a:r>
                      <a:endParaRPr lang="pl-PL" sz="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Bef>
                          <a:spcPts val="600"/>
                        </a:spcBef>
                        <a:spcAft>
                          <a:spcPts val="600"/>
                        </a:spcAft>
                      </a:pPr>
                      <a:r>
                        <a:rPr lang="pl-PL" sz="800" b="1">
                          <a:effectLst/>
                          <a:latin typeface="Times New Roman"/>
                          <a:ea typeface="Calibri"/>
                          <a:cs typeface="Times New Roman"/>
                        </a:rPr>
                        <a:t>Koło języka polskiego</a:t>
                      </a:r>
                      <a:endParaRPr lang="pl-PL" sz="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Bef>
                          <a:spcPts val="600"/>
                        </a:spcBef>
                        <a:spcAft>
                          <a:spcPts val="600"/>
                        </a:spcAft>
                      </a:pPr>
                      <a:r>
                        <a:rPr lang="pl-PL" sz="800" b="1" dirty="0">
                          <a:effectLst/>
                          <a:latin typeface="Times New Roman"/>
                          <a:ea typeface="Calibri"/>
                          <a:cs typeface="Times New Roman"/>
                        </a:rPr>
                        <a:t>Koło </a:t>
                      </a:r>
                      <a:r>
                        <a:rPr lang="pl-PL" sz="800" b="1" dirty="0" err="1">
                          <a:effectLst/>
                          <a:latin typeface="Times New Roman"/>
                          <a:ea typeface="Calibri"/>
                          <a:cs typeface="Times New Roman"/>
                        </a:rPr>
                        <a:t>sportow</a:t>
                      </a:r>
                      <a:r>
                        <a:rPr lang="pl-PL" sz="800" b="1" dirty="0">
                          <a:effectLst/>
                          <a:latin typeface="Times New Roman"/>
                          <a:ea typeface="Calibri"/>
                          <a:cs typeface="Times New Roman"/>
                        </a:rPr>
                        <a:t>/</a:t>
                      </a:r>
                      <a:br>
                        <a:rPr lang="pl-PL" sz="800" b="1" dirty="0">
                          <a:effectLst/>
                          <a:latin typeface="Times New Roman"/>
                          <a:ea typeface="Calibri"/>
                          <a:cs typeface="Times New Roman"/>
                        </a:rPr>
                      </a:br>
                      <a:r>
                        <a:rPr lang="pl-PL" sz="800" b="1" dirty="0">
                          <a:effectLst/>
                          <a:latin typeface="Times New Roman"/>
                          <a:ea typeface="Calibri"/>
                          <a:cs typeface="Times New Roman"/>
                        </a:rPr>
                        <a:t>SKS</a:t>
                      </a:r>
                      <a:endParaRPr lang="pl-PL" sz="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Bef>
                          <a:spcPts val="600"/>
                        </a:spcBef>
                        <a:spcAft>
                          <a:spcPts val="600"/>
                        </a:spcAft>
                      </a:pPr>
                      <a:r>
                        <a:rPr lang="pl-PL" sz="800" b="1" dirty="0">
                          <a:effectLst/>
                          <a:latin typeface="Times New Roman"/>
                          <a:ea typeface="Calibri"/>
                          <a:cs typeface="Times New Roman"/>
                        </a:rPr>
                        <a:t>Koło teatralne</a:t>
                      </a:r>
                      <a:endParaRPr lang="pl-PL" sz="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Bef>
                          <a:spcPts val="600"/>
                        </a:spcBef>
                        <a:spcAft>
                          <a:spcPts val="600"/>
                        </a:spcAft>
                      </a:pPr>
                      <a:r>
                        <a:rPr lang="pl-PL" sz="800" b="1">
                          <a:effectLst/>
                          <a:latin typeface="Times New Roman"/>
                          <a:ea typeface="Calibri"/>
                          <a:cs typeface="Times New Roman"/>
                        </a:rPr>
                        <a:t>Koło przyrodnicze</a:t>
                      </a:r>
                      <a:endParaRPr lang="pl-PL" sz="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Bef>
                          <a:spcPts val="600"/>
                        </a:spcBef>
                        <a:spcAft>
                          <a:spcPts val="600"/>
                        </a:spcAft>
                      </a:pPr>
                      <a:r>
                        <a:rPr lang="pl-PL" sz="800" b="1">
                          <a:effectLst/>
                          <a:latin typeface="Times New Roman"/>
                          <a:ea typeface="Calibri"/>
                          <a:cs typeface="Times New Roman"/>
                        </a:rPr>
                        <a:t>Koło dziennikarskie </a:t>
                      </a:r>
                      <a:endParaRPr lang="pl-PL" sz="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Bef>
                          <a:spcPts val="600"/>
                        </a:spcBef>
                        <a:spcAft>
                          <a:spcPts val="600"/>
                        </a:spcAft>
                      </a:pPr>
                      <a:r>
                        <a:rPr lang="pl-PL" sz="800" b="1">
                          <a:effectLst/>
                          <a:latin typeface="Times New Roman"/>
                          <a:ea typeface="Calibri"/>
                          <a:cs typeface="Times New Roman"/>
                        </a:rPr>
                        <a:t>Koło filmowe</a:t>
                      </a:r>
                      <a:endParaRPr lang="pl-PL" sz="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Bef>
                          <a:spcPts val="600"/>
                        </a:spcBef>
                        <a:spcAft>
                          <a:spcPts val="600"/>
                        </a:spcAft>
                      </a:pPr>
                      <a:r>
                        <a:rPr lang="pl-PL" sz="800" b="1">
                          <a:effectLst/>
                          <a:latin typeface="Times New Roman"/>
                          <a:ea typeface="Calibri"/>
                          <a:cs typeface="Times New Roman"/>
                        </a:rPr>
                        <a:t>Koło języka angiel.</a:t>
                      </a:r>
                      <a:endParaRPr lang="pl-PL" sz="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1934">
                <a:tc gridSpan="11">
                  <a:txBody>
                    <a:bodyPr/>
                    <a:lstStyle/>
                    <a:p>
                      <a:pPr algn="ctr">
                        <a:lnSpc>
                          <a:spcPct val="150000"/>
                        </a:lnSpc>
                        <a:spcBef>
                          <a:spcPts val="600"/>
                        </a:spcBef>
                        <a:spcAft>
                          <a:spcPts val="600"/>
                        </a:spcAft>
                      </a:pPr>
                      <a:r>
                        <a:rPr lang="pl-PL" sz="800" b="1" dirty="0">
                          <a:effectLst/>
                          <a:latin typeface="Times New Roman"/>
                          <a:ea typeface="Calibri"/>
                          <a:cs typeface="Times New Roman"/>
                        </a:rPr>
                        <a:t>KLASY I - III</a:t>
                      </a:r>
                      <a:endParaRPr lang="pl-PL" sz="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r>
              <a:tr h="582873">
                <a:tc>
                  <a:txBody>
                    <a:bodyPr/>
                    <a:lstStyle/>
                    <a:p>
                      <a:pPr algn="ctr">
                        <a:lnSpc>
                          <a:spcPct val="150000"/>
                        </a:lnSpc>
                        <a:spcBef>
                          <a:spcPts val="600"/>
                        </a:spcBef>
                        <a:spcAft>
                          <a:spcPts val="600"/>
                        </a:spcAft>
                      </a:pPr>
                      <a:r>
                        <a:rPr lang="pl-PL" sz="1000" b="1" dirty="0">
                          <a:effectLst/>
                          <a:latin typeface="Times New Roman"/>
                          <a:ea typeface="Calibri"/>
                          <a:cs typeface="Times New Roman"/>
                        </a:rPr>
                        <a:t>0</a:t>
                      </a:r>
                      <a:endParaRPr lang="pl-PL" sz="1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600"/>
                        </a:spcAft>
                      </a:pPr>
                      <a:r>
                        <a:rPr lang="pl-PL" sz="1000" b="1" dirty="0" smtClean="0">
                          <a:effectLst/>
                          <a:latin typeface="Times New Roman"/>
                          <a:ea typeface="Calibri"/>
                          <a:cs typeface="Times New Roman"/>
                        </a:rPr>
                        <a:t>17</a:t>
                      </a:r>
                      <a:br>
                        <a:rPr lang="pl-PL" sz="1000" b="1" dirty="0" smtClean="0">
                          <a:effectLst/>
                          <a:latin typeface="Times New Roman"/>
                          <a:ea typeface="Calibri"/>
                          <a:cs typeface="Times New Roman"/>
                        </a:rPr>
                      </a:br>
                      <a:r>
                        <a:rPr lang="pl-PL" sz="1000" dirty="0" smtClean="0">
                          <a:effectLst/>
                          <a:latin typeface="Times New Roman"/>
                          <a:ea typeface="Calibri"/>
                          <a:cs typeface="Times New Roman"/>
                        </a:rPr>
                        <a:t>14%</a:t>
                      </a:r>
                      <a:endParaRPr lang="pl-PL" sz="1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600"/>
                        </a:spcAft>
                      </a:pPr>
                      <a:r>
                        <a:rPr lang="pl-PL" sz="1000" b="1" dirty="0">
                          <a:effectLst/>
                          <a:latin typeface="Times New Roman"/>
                          <a:ea typeface="Calibri"/>
                          <a:cs typeface="Times New Roman"/>
                        </a:rPr>
                        <a:t>48</a:t>
                      </a:r>
                      <a:br>
                        <a:rPr lang="pl-PL" sz="1000" b="1" dirty="0">
                          <a:effectLst/>
                          <a:latin typeface="Times New Roman"/>
                          <a:ea typeface="Calibri"/>
                          <a:cs typeface="Times New Roman"/>
                        </a:rPr>
                      </a:br>
                      <a:r>
                        <a:rPr lang="pl-PL" sz="1000" dirty="0" smtClean="0">
                          <a:effectLst/>
                          <a:latin typeface="Times New Roman"/>
                          <a:ea typeface="Calibri"/>
                          <a:cs typeface="Times New Roman"/>
                        </a:rPr>
                        <a:t>48%</a:t>
                      </a:r>
                      <a:endParaRPr lang="pl-PL" sz="1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600"/>
                        </a:spcAft>
                      </a:pPr>
                      <a:r>
                        <a:rPr lang="pl-PL" sz="1000" b="1" dirty="0">
                          <a:effectLst/>
                          <a:latin typeface="Times New Roman"/>
                          <a:ea typeface="Calibri"/>
                          <a:cs typeface="Times New Roman"/>
                        </a:rPr>
                        <a:t>4</a:t>
                      </a:r>
                      <a:br>
                        <a:rPr lang="pl-PL" sz="1000" b="1" dirty="0">
                          <a:effectLst/>
                          <a:latin typeface="Times New Roman"/>
                          <a:ea typeface="Calibri"/>
                          <a:cs typeface="Times New Roman"/>
                        </a:rPr>
                      </a:br>
                      <a:r>
                        <a:rPr lang="pl-PL" sz="1000" dirty="0" smtClean="0">
                          <a:effectLst/>
                          <a:latin typeface="Times New Roman"/>
                          <a:ea typeface="Calibri"/>
                          <a:cs typeface="Times New Roman"/>
                        </a:rPr>
                        <a:t>3,33%</a:t>
                      </a:r>
                      <a:endParaRPr lang="pl-PL" sz="1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600"/>
                        </a:spcAft>
                      </a:pPr>
                      <a:r>
                        <a:rPr lang="pl-PL" sz="1000" b="1" dirty="0" smtClean="0">
                          <a:effectLst/>
                          <a:latin typeface="Times New Roman"/>
                          <a:ea typeface="Calibri"/>
                          <a:cs typeface="Times New Roman"/>
                        </a:rPr>
                        <a:t>21</a:t>
                      </a:r>
                      <a:br>
                        <a:rPr lang="pl-PL" sz="1000" b="1" dirty="0" smtClean="0">
                          <a:effectLst/>
                          <a:latin typeface="Times New Roman"/>
                          <a:ea typeface="Calibri"/>
                          <a:cs typeface="Times New Roman"/>
                        </a:rPr>
                      </a:br>
                      <a:r>
                        <a:rPr lang="pl-PL" sz="1000" dirty="0" smtClean="0">
                          <a:effectLst/>
                          <a:latin typeface="Times New Roman"/>
                          <a:ea typeface="Calibri"/>
                          <a:cs typeface="Times New Roman"/>
                        </a:rPr>
                        <a:t>17,5%</a:t>
                      </a:r>
                      <a:endParaRPr lang="pl-PL" sz="1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600"/>
                        </a:spcAft>
                      </a:pPr>
                      <a:r>
                        <a:rPr lang="pl-PL" sz="1000" b="1" dirty="0">
                          <a:effectLst/>
                          <a:latin typeface="Times New Roman"/>
                          <a:ea typeface="Calibri"/>
                          <a:cs typeface="Times New Roman"/>
                        </a:rPr>
                        <a:t>13</a:t>
                      </a:r>
                      <a:br>
                        <a:rPr lang="pl-PL" sz="1000" b="1" dirty="0">
                          <a:effectLst/>
                          <a:latin typeface="Times New Roman"/>
                          <a:ea typeface="Calibri"/>
                          <a:cs typeface="Times New Roman"/>
                        </a:rPr>
                      </a:br>
                      <a:r>
                        <a:rPr lang="pl-PL" sz="1000" dirty="0" smtClean="0">
                          <a:effectLst/>
                          <a:latin typeface="Times New Roman"/>
                          <a:ea typeface="Calibri"/>
                          <a:cs typeface="Times New Roman"/>
                        </a:rPr>
                        <a:t>10,83</a:t>
                      </a:r>
                      <a:endParaRPr lang="pl-PL" sz="1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600"/>
                        </a:spcAft>
                      </a:pPr>
                      <a:r>
                        <a:rPr lang="pl-PL" sz="1000" b="1">
                          <a:effectLst/>
                          <a:latin typeface="Times New Roman"/>
                          <a:ea typeface="Calibri"/>
                          <a:cs typeface="Times New Roman"/>
                        </a:rPr>
                        <a:t>0</a:t>
                      </a:r>
                      <a:endParaRPr lang="pl-PL" sz="10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600"/>
                        </a:spcAft>
                      </a:pPr>
                      <a:r>
                        <a:rPr lang="pl-PL" sz="1000" b="1">
                          <a:effectLst/>
                          <a:latin typeface="Times New Roman"/>
                          <a:ea typeface="Calibri"/>
                          <a:cs typeface="Times New Roman"/>
                        </a:rPr>
                        <a:t>0</a:t>
                      </a:r>
                      <a:endParaRPr lang="pl-PL" sz="10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600"/>
                        </a:spcAft>
                      </a:pPr>
                      <a:r>
                        <a:rPr lang="pl-PL" sz="1000" b="1">
                          <a:effectLst/>
                          <a:latin typeface="Times New Roman"/>
                          <a:ea typeface="Calibri"/>
                          <a:cs typeface="Times New Roman"/>
                        </a:rPr>
                        <a:t>0</a:t>
                      </a:r>
                      <a:endParaRPr lang="pl-PL" sz="10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600"/>
                        </a:spcAft>
                      </a:pPr>
                      <a:r>
                        <a:rPr lang="pl-PL" sz="1000" b="1">
                          <a:effectLst/>
                          <a:latin typeface="Times New Roman"/>
                          <a:ea typeface="Calibri"/>
                          <a:cs typeface="Times New Roman"/>
                        </a:rPr>
                        <a:t>0</a:t>
                      </a:r>
                      <a:endParaRPr lang="pl-PL" sz="10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600"/>
                        </a:spcAft>
                      </a:pPr>
                      <a:r>
                        <a:rPr lang="pl-PL" sz="1000" b="1" dirty="0">
                          <a:effectLst/>
                          <a:latin typeface="Times New Roman"/>
                          <a:ea typeface="Calibri"/>
                          <a:cs typeface="Times New Roman"/>
                        </a:rPr>
                        <a:t>4</a:t>
                      </a:r>
                      <a:br>
                        <a:rPr lang="pl-PL" sz="1000" b="1" dirty="0">
                          <a:effectLst/>
                          <a:latin typeface="Times New Roman"/>
                          <a:ea typeface="Calibri"/>
                          <a:cs typeface="Times New Roman"/>
                        </a:rPr>
                      </a:br>
                      <a:r>
                        <a:rPr lang="pl-PL" sz="1000" dirty="0" smtClean="0">
                          <a:effectLst/>
                          <a:latin typeface="Times New Roman"/>
                          <a:ea typeface="Calibri"/>
                          <a:cs typeface="Times New Roman"/>
                        </a:rPr>
                        <a:t>3,33%</a:t>
                      </a:r>
                      <a:endParaRPr lang="pl-PL" sz="1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1934">
                <a:tc gridSpan="11">
                  <a:txBody>
                    <a:bodyPr/>
                    <a:lstStyle/>
                    <a:p>
                      <a:pPr algn="ctr">
                        <a:lnSpc>
                          <a:spcPct val="150000"/>
                        </a:lnSpc>
                        <a:spcBef>
                          <a:spcPts val="600"/>
                        </a:spcBef>
                        <a:spcAft>
                          <a:spcPts val="600"/>
                        </a:spcAft>
                      </a:pPr>
                      <a:r>
                        <a:rPr lang="pl-PL" sz="1000" b="1" dirty="0">
                          <a:effectLst/>
                          <a:latin typeface="Times New Roman"/>
                          <a:ea typeface="Calibri"/>
                          <a:cs typeface="Times New Roman"/>
                        </a:rPr>
                        <a:t>KLASY IV - VI</a:t>
                      </a:r>
                      <a:endParaRPr lang="pl-PL" sz="1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r>
              <a:tr h="849745">
                <a:tc>
                  <a:txBody>
                    <a:bodyPr/>
                    <a:lstStyle/>
                    <a:p>
                      <a:pPr algn="ctr">
                        <a:lnSpc>
                          <a:spcPct val="150000"/>
                        </a:lnSpc>
                        <a:spcBef>
                          <a:spcPts val="600"/>
                        </a:spcBef>
                        <a:spcAft>
                          <a:spcPts val="600"/>
                        </a:spcAft>
                      </a:pPr>
                      <a:r>
                        <a:rPr lang="pl-PL" sz="1000" b="1" dirty="0">
                          <a:effectLst/>
                          <a:latin typeface="Times New Roman"/>
                          <a:ea typeface="Calibri"/>
                          <a:cs typeface="Times New Roman"/>
                        </a:rPr>
                        <a:t>8</a:t>
                      </a:r>
                      <a:br>
                        <a:rPr lang="pl-PL" sz="1000" b="1" dirty="0">
                          <a:effectLst/>
                          <a:latin typeface="Times New Roman"/>
                          <a:ea typeface="Calibri"/>
                          <a:cs typeface="Times New Roman"/>
                        </a:rPr>
                      </a:br>
                      <a:r>
                        <a:rPr lang="pl-PL" sz="1000" dirty="0" smtClean="0">
                          <a:effectLst/>
                          <a:latin typeface="Times New Roman"/>
                          <a:ea typeface="Calibri"/>
                          <a:cs typeface="Times New Roman"/>
                        </a:rPr>
                        <a:t>6,15%</a:t>
                      </a:r>
                      <a:endParaRPr lang="pl-PL" sz="1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600"/>
                        </a:spcAft>
                      </a:pPr>
                      <a:r>
                        <a:rPr lang="pl-PL" sz="1000" b="1" dirty="0">
                          <a:effectLst/>
                          <a:latin typeface="Times New Roman"/>
                          <a:ea typeface="Calibri"/>
                          <a:cs typeface="Times New Roman"/>
                        </a:rPr>
                        <a:t>4</a:t>
                      </a:r>
                      <a:br>
                        <a:rPr lang="pl-PL" sz="1000" b="1" dirty="0">
                          <a:effectLst/>
                          <a:latin typeface="Times New Roman"/>
                          <a:ea typeface="Calibri"/>
                          <a:cs typeface="Times New Roman"/>
                        </a:rPr>
                      </a:br>
                      <a:r>
                        <a:rPr lang="pl-PL" sz="1000" dirty="0" smtClean="0">
                          <a:effectLst/>
                          <a:latin typeface="Times New Roman"/>
                          <a:ea typeface="Calibri"/>
                          <a:cs typeface="Times New Roman"/>
                        </a:rPr>
                        <a:t>3,07%</a:t>
                      </a:r>
                      <a:endParaRPr lang="pl-PL" sz="1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600"/>
                        </a:spcAft>
                      </a:pPr>
                      <a:r>
                        <a:rPr lang="pl-PL" sz="1000" b="1" dirty="0">
                          <a:effectLst/>
                          <a:latin typeface="Times New Roman"/>
                          <a:ea typeface="Calibri"/>
                          <a:cs typeface="Times New Roman"/>
                        </a:rPr>
                        <a:t>29</a:t>
                      </a:r>
                      <a:br>
                        <a:rPr lang="pl-PL" sz="1000" b="1" dirty="0">
                          <a:effectLst/>
                          <a:latin typeface="Times New Roman"/>
                          <a:ea typeface="Calibri"/>
                          <a:cs typeface="Times New Roman"/>
                        </a:rPr>
                      </a:br>
                      <a:r>
                        <a:rPr lang="pl-PL" sz="1000" dirty="0" smtClean="0">
                          <a:effectLst/>
                          <a:latin typeface="Times New Roman"/>
                          <a:ea typeface="Calibri"/>
                          <a:cs typeface="Times New Roman"/>
                        </a:rPr>
                        <a:t>22,30%</a:t>
                      </a:r>
                      <a:endParaRPr lang="pl-PL" sz="1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600"/>
                        </a:spcAft>
                      </a:pPr>
                      <a:r>
                        <a:rPr lang="pl-PL" sz="1000" b="1">
                          <a:effectLst/>
                          <a:latin typeface="Times New Roman"/>
                          <a:ea typeface="Calibri"/>
                          <a:cs typeface="Times New Roman"/>
                        </a:rPr>
                        <a:t>0</a:t>
                      </a:r>
                      <a:endParaRPr lang="pl-PL" sz="10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600"/>
                        </a:spcAft>
                      </a:pPr>
                      <a:r>
                        <a:rPr lang="pl-PL" sz="1000" b="1" dirty="0">
                          <a:effectLst/>
                          <a:latin typeface="Times New Roman"/>
                          <a:ea typeface="Calibri"/>
                          <a:cs typeface="Times New Roman"/>
                        </a:rPr>
                        <a:t>32</a:t>
                      </a:r>
                      <a:br>
                        <a:rPr lang="pl-PL" sz="1000" b="1" dirty="0">
                          <a:effectLst/>
                          <a:latin typeface="Times New Roman"/>
                          <a:ea typeface="Calibri"/>
                          <a:cs typeface="Times New Roman"/>
                        </a:rPr>
                      </a:br>
                      <a:r>
                        <a:rPr lang="pl-PL" sz="1000" dirty="0" smtClean="0">
                          <a:effectLst/>
                          <a:latin typeface="Times New Roman"/>
                          <a:ea typeface="Calibri"/>
                          <a:cs typeface="Times New Roman"/>
                        </a:rPr>
                        <a:t>24,61%</a:t>
                      </a:r>
                      <a:endParaRPr lang="pl-PL" sz="1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600"/>
                        </a:spcAft>
                      </a:pPr>
                      <a:r>
                        <a:rPr lang="pl-PL" sz="1000" b="1" dirty="0">
                          <a:effectLst/>
                          <a:latin typeface="Times New Roman"/>
                          <a:ea typeface="Calibri"/>
                          <a:cs typeface="Times New Roman"/>
                        </a:rPr>
                        <a:t>36</a:t>
                      </a:r>
                      <a:br>
                        <a:rPr lang="pl-PL" sz="1000" b="1" dirty="0">
                          <a:effectLst/>
                          <a:latin typeface="Times New Roman"/>
                          <a:ea typeface="Calibri"/>
                          <a:cs typeface="Times New Roman"/>
                        </a:rPr>
                      </a:br>
                      <a:r>
                        <a:rPr lang="pl-PL" sz="1000" dirty="0" smtClean="0">
                          <a:effectLst/>
                          <a:latin typeface="Times New Roman"/>
                          <a:ea typeface="Calibri"/>
                          <a:cs typeface="Times New Roman"/>
                        </a:rPr>
                        <a:t>27,69</a:t>
                      </a:r>
                      <a:endParaRPr lang="pl-PL" sz="1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600"/>
                        </a:spcAft>
                      </a:pPr>
                      <a:r>
                        <a:rPr lang="pl-PL" sz="1000" b="1">
                          <a:effectLst/>
                          <a:latin typeface="Times New Roman"/>
                          <a:ea typeface="Calibri"/>
                          <a:cs typeface="Times New Roman"/>
                        </a:rPr>
                        <a:t>0</a:t>
                      </a:r>
                      <a:endParaRPr lang="pl-PL" sz="10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600"/>
                        </a:spcAft>
                      </a:pPr>
                      <a:r>
                        <a:rPr lang="pl-PL" sz="1000" b="1" dirty="0">
                          <a:effectLst/>
                          <a:latin typeface="Times New Roman"/>
                          <a:ea typeface="Calibri"/>
                          <a:cs typeface="Times New Roman"/>
                        </a:rPr>
                        <a:t>15</a:t>
                      </a:r>
                      <a:br>
                        <a:rPr lang="pl-PL" sz="1000" b="1" dirty="0">
                          <a:effectLst/>
                          <a:latin typeface="Times New Roman"/>
                          <a:ea typeface="Calibri"/>
                          <a:cs typeface="Times New Roman"/>
                        </a:rPr>
                      </a:br>
                      <a:r>
                        <a:rPr lang="pl-PL" sz="1000" dirty="0" smtClean="0">
                          <a:effectLst/>
                          <a:latin typeface="Times New Roman"/>
                          <a:ea typeface="Calibri"/>
                          <a:cs typeface="Times New Roman"/>
                        </a:rPr>
                        <a:t>11,53%</a:t>
                      </a:r>
                      <a:endParaRPr lang="pl-PL" sz="1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600"/>
                        </a:spcAft>
                      </a:pPr>
                      <a:r>
                        <a:rPr lang="pl-PL" sz="1000" b="1" dirty="0">
                          <a:effectLst/>
                          <a:latin typeface="Times New Roman"/>
                          <a:ea typeface="Calibri"/>
                          <a:cs typeface="Times New Roman"/>
                        </a:rPr>
                        <a:t>6</a:t>
                      </a:r>
                      <a:br>
                        <a:rPr lang="pl-PL" sz="1000" b="1" dirty="0">
                          <a:effectLst/>
                          <a:latin typeface="Times New Roman"/>
                          <a:ea typeface="Calibri"/>
                          <a:cs typeface="Times New Roman"/>
                        </a:rPr>
                      </a:br>
                      <a:r>
                        <a:rPr lang="pl-PL" sz="1000" dirty="0" smtClean="0">
                          <a:effectLst/>
                          <a:latin typeface="Times New Roman"/>
                          <a:ea typeface="Calibri"/>
                          <a:cs typeface="Times New Roman"/>
                        </a:rPr>
                        <a:t>4,61%</a:t>
                      </a:r>
                      <a:endParaRPr lang="pl-PL" sz="1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600"/>
                        </a:spcAft>
                      </a:pPr>
                      <a:r>
                        <a:rPr lang="pl-PL" sz="1000" b="1" dirty="0">
                          <a:effectLst/>
                          <a:latin typeface="Times New Roman"/>
                          <a:ea typeface="Calibri"/>
                          <a:cs typeface="Times New Roman"/>
                        </a:rPr>
                        <a:t>37</a:t>
                      </a:r>
                      <a:br>
                        <a:rPr lang="pl-PL" sz="1000" b="1" dirty="0">
                          <a:effectLst/>
                          <a:latin typeface="Times New Roman"/>
                          <a:ea typeface="Calibri"/>
                          <a:cs typeface="Times New Roman"/>
                        </a:rPr>
                      </a:br>
                      <a:r>
                        <a:rPr lang="pl-PL" sz="1000" dirty="0" smtClean="0">
                          <a:effectLst/>
                          <a:latin typeface="Times New Roman"/>
                          <a:ea typeface="Calibri"/>
                          <a:cs typeface="Times New Roman"/>
                        </a:rPr>
                        <a:t>26,46</a:t>
                      </a:r>
                      <a:endParaRPr lang="pl-PL" sz="1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600"/>
                        </a:spcAft>
                      </a:pPr>
                      <a:r>
                        <a:rPr lang="pl-PL" sz="1000" b="1" dirty="0">
                          <a:effectLst/>
                          <a:latin typeface="Times New Roman"/>
                          <a:ea typeface="Calibri"/>
                          <a:cs typeface="Times New Roman"/>
                        </a:rPr>
                        <a:t>16</a:t>
                      </a:r>
                      <a:br>
                        <a:rPr lang="pl-PL" sz="1000" b="1" dirty="0">
                          <a:effectLst/>
                          <a:latin typeface="Times New Roman"/>
                          <a:ea typeface="Calibri"/>
                          <a:cs typeface="Times New Roman"/>
                        </a:rPr>
                      </a:br>
                      <a:r>
                        <a:rPr lang="pl-PL" sz="1000" dirty="0" smtClean="0">
                          <a:effectLst/>
                          <a:latin typeface="Times New Roman"/>
                          <a:ea typeface="Calibri"/>
                          <a:cs typeface="Times New Roman"/>
                        </a:rPr>
                        <a:t>12,3%</a:t>
                      </a:r>
                      <a:endParaRPr lang="pl-PL" sz="10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61087036"/>
      </p:ext>
    </p:extLst>
  </p:cSld>
  <p:clrMapOvr>
    <a:masterClrMapping/>
  </p:clrMapOvr>
  <p:transition spd="slow">
    <p:wip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435608" y="260648"/>
            <a:ext cx="7498080" cy="5987752"/>
          </a:xfrm>
        </p:spPr>
        <p:txBody>
          <a:bodyPr/>
          <a:lstStyle/>
          <a:p>
            <a:pPr algn="just"/>
            <a:r>
              <a:rPr lang="pl-PL" sz="2800" b="1" u="sng" dirty="0"/>
              <a:t>Jakie korzyści czerpiesz z uczestnictwa w tych zajęciach? </a:t>
            </a:r>
            <a:r>
              <a:rPr lang="pl-PL" sz="2800" u="sng" dirty="0"/>
              <a:t>(uczniowie mogli zaznaczyć 3 odpowiedzi)</a:t>
            </a:r>
          </a:p>
          <a:p>
            <a:pPr marL="82296" indent="0">
              <a:buNone/>
            </a:pPr>
            <a:endParaRPr lang="pl-PL" dirty="0"/>
          </a:p>
        </p:txBody>
      </p:sp>
      <p:graphicFrame>
        <p:nvGraphicFramePr>
          <p:cNvPr id="4" name="Tabela 3"/>
          <p:cNvGraphicFramePr>
            <a:graphicFrameLocks noGrp="1"/>
          </p:cNvGraphicFramePr>
          <p:nvPr>
            <p:extLst>
              <p:ext uri="{D42A27DB-BD31-4B8C-83A1-F6EECF244321}">
                <p14:modId xmlns:p14="http://schemas.microsoft.com/office/powerpoint/2010/main" val="4034802096"/>
              </p:ext>
            </p:extLst>
          </p:nvPr>
        </p:nvGraphicFramePr>
        <p:xfrm>
          <a:off x="1619672" y="1772816"/>
          <a:ext cx="7272808" cy="4176466"/>
        </p:xfrm>
        <a:graphic>
          <a:graphicData uri="http://schemas.openxmlformats.org/drawingml/2006/table">
            <a:tbl>
              <a:tblPr firstRow="1" firstCol="1" bandRow="1"/>
              <a:tblGrid>
                <a:gridCol w="5209612"/>
                <a:gridCol w="1067873"/>
                <a:gridCol w="995323"/>
              </a:tblGrid>
              <a:tr h="352437">
                <a:tc>
                  <a:txBody>
                    <a:bodyPr/>
                    <a:lstStyle/>
                    <a:p>
                      <a:pPr marL="342900" lvl="0" indent="-342900">
                        <a:spcBef>
                          <a:spcPts val="600"/>
                        </a:spcBef>
                        <a:spcAft>
                          <a:spcPts val="0"/>
                        </a:spcAft>
                        <a:buFont typeface="Wingdings"/>
                        <a:buChar char=""/>
                      </a:pPr>
                      <a:r>
                        <a:rPr lang="pl-PL" sz="1200" dirty="0">
                          <a:effectLst/>
                          <a:latin typeface="Times New Roman"/>
                          <a:ea typeface="Calibri"/>
                          <a:cs typeface="Times New Roman"/>
                        </a:rPr>
                        <a:t>zajęcia te wpływają na poprawę ocen z danego przedmiotu,</a:t>
                      </a:r>
                      <a:endParaRPr lang="pl-PL" sz="1200" dirty="0">
                        <a:effectLst/>
                        <a:latin typeface="Calibri"/>
                        <a:cs typeface="Times New Roman"/>
                      </a:endParaRPr>
                    </a:p>
                  </a:txBody>
                  <a:tcPr marL="63166" marR="631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l-PL" sz="1200" b="1" dirty="0">
                          <a:effectLst/>
                          <a:latin typeface="Times New Roman"/>
                          <a:ea typeface="Calibri"/>
                          <a:cs typeface="Times New Roman"/>
                        </a:rPr>
                        <a:t>41 </a:t>
                      </a:r>
                      <a:r>
                        <a:rPr lang="pl-PL" sz="1200" b="1" baseline="0" dirty="0" smtClean="0">
                          <a:effectLst/>
                          <a:latin typeface="Times New Roman"/>
                          <a:ea typeface="Calibri"/>
                          <a:cs typeface="Times New Roman"/>
                        </a:rPr>
                        <a:t> </a:t>
                      </a:r>
                      <a:r>
                        <a:rPr lang="pl-PL" sz="1200" dirty="0" smtClean="0">
                          <a:effectLst/>
                          <a:latin typeface="Times New Roman"/>
                          <a:ea typeface="Calibri"/>
                          <a:cs typeface="Times New Roman"/>
                        </a:rPr>
                        <a:t>(</a:t>
                      </a:r>
                      <a:r>
                        <a:rPr lang="pl-PL" sz="1200" dirty="0">
                          <a:effectLst/>
                          <a:latin typeface="Times New Roman"/>
                          <a:ea typeface="Calibri"/>
                          <a:cs typeface="Times New Roman"/>
                        </a:rPr>
                        <a:t>34,16%)</a:t>
                      </a:r>
                      <a:endParaRPr lang="pl-PL" sz="1200" dirty="0">
                        <a:effectLst/>
                        <a:latin typeface="Calibri"/>
                        <a:ea typeface="Calibri"/>
                        <a:cs typeface="Times New Roman"/>
                      </a:endParaRPr>
                    </a:p>
                  </a:txBody>
                  <a:tcPr marL="63166" marR="631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l-PL" sz="1200" b="1" dirty="0" smtClean="0">
                          <a:effectLst/>
                          <a:latin typeface="Times New Roman"/>
                          <a:ea typeface="Calibri"/>
                          <a:cs typeface="Times New Roman"/>
                        </a:rPr>
                        <a:t>38</a:t>
                      </a:r>
                      <a:r>
                        <a:rPr lang="pl-PL" sz="1200" b="1" baseline="0" dirty="0" smtClean="0">
                          <a:effectLst/>
                          <a:latin typeface="Times New Roman"/>
                          <a:ea typeface="Calibri"/>
                          <a:cs typeface="Times New Roman"/>
                        </a:rPr>
                        <a:t> </a:t>
                      </a:r>
                      <a:r>
                        <a:rPr lang="pl-PL" sz="1200" dirty="0" smtClean="0">
                          <a:effectLst/>
                          <a:latin typeface="Times New Roman"/>
                          <a:ea typeface="Calibri"/>
                          <a:cs typeface="Times New Roman"/>
                        </a:rPr>
                        <a:t>(29,23</a:t>
                      </a:r>
                      <a:r>
                        <a:rPr lang="pl-PL" sz="1200" dirty="0">
                          <a:effectLst/>
                          <a:latin typeface="Times New Roman"/>
                          <a:ea typeface="Calibri"/>
                          <a:cs typeface="Times New Roman"/>
                        </a:rPr>
                        <a:t>%)</a:t>
                      </a:r>
                      <a:endParaRPr lang="pl-PL" sz="1200" dirty="0">
                        <a:effectLst/>
                        <a:latin typeface="Calibri"/>
                        <a:ea typeface="Calibri"/>
                        <a:cs typeface="Times New Roman"/>
                      </a:endParaRPr>
                    </a:p>
                  </a:txBody>
                  <a:tcPr marL="63166" marR="631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2437">
                <a:tc>
                  <a:txBody>
                    <a:bodyPr/>
                    <a:lstStyle/>
                    <a:p>
                      <a:pPr marL="342900" lvl="0" indent="-342900">
                        <a:spcAft>
                          <a:spcPts val="0"/>
                        </a:spcAft>
                        <a:buFont typeface="Wingdings"/>
                        <a:buChar char=""/>
                      </a:pPr>
                      <a:r>
                        <a:rPr lang="pl-PL" sz="1200" dirty="0">
                          <a:effectLst/>
                          <a:latin typeface="Times New Roman"/>
                          <a:ea typeface="Calibri"/>
                          <a:cs typeface="Times New Roman"/>
                        </a:rPr>
                        <a:t>zajęcia te pozwalają miło spędzić wolny czas,</a:t>
                      </a:r>
                      <a:endParaRPr lang="pl-PL" sz="1200" dirty="0">
                        <a:effectLst/>
                        <a:latin typeface="Calibri"/>
                        <a:cs typeface="Times New Roman"/>
                      </a:endParaRPr>
                    </a:p>
                  </a:txBody>
                  <a:tcPr marL="63166" marR="631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l-PL" sz="1200" b="1" dirty="0" smtClean="0">
                          <a:effectLst/>
                          <a:latin typeface="Times New Roman"/>
                          <a:ea typeface="Calibri"/>
                          <a:cs typeface="Times New Roman"/>
                        </a:rPr>
                        <a:t>21</a:t>
                      </a:r>
                      <a:r>
                        <a:rPr lang="pl-PL" sz="1200" b="1" baseline="0" dirty="0" smtClean="0">
                          <a:effectLst/>
                          <a:latin typeface="Times New Roman"/>
                          <a:ea typeface="Calibri"/>
                          <a:cs typeface="Times New Roman"/>
                        </a:rPr>
                        <a:t> </a:t>
                      </a:r>
                      <a:r>
                        <a:rPr lang="pl-PL" sz="1200" dirty="0" smtClean="0">
                          <a:effectLst/>
                          <a:latin typeface="Times New Roman"/>
                          <a:ea typeface="Calibri"/>
                          <a:cs typeface="Times New Roman"/>
                        </a:rPr>
                        <a:t>(17,5</a:t>
                      </a:r>
                      <a:r>
                        <a:rPr lang="pl-PL" sz="1200" dirty="0">
                          <a:effectLst/>
                          <a:latin typeface="Times New Roman"/>
                          <a:ea typeface="Calibri"/>
                          <a:cs typeface="Times New Roman"/>
                        </a:rPr>
                        <a:t>%)</a:t>
                      </a:r>
                      <a:endParaRPr lang="pl-PL" sz="1200" dirty="0">
                        <a:effectLst/>
                        <a:latin typeface="Calibri"/>
                        <a:ea typeface="Calibri"/>
                        <a:cs typeface="Times New Roman"/>
                      </a:endParaRPr>
                    </a:p>
                  </a:txBody>
                  <a:tcPr marL="63166" marR="631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l-PL" sz="1200" b="1" dirty="0" smtClean="0">
                          <a:effectLst/>
                          <a:latin typeface="Times New Roman"/>
                          <a:ea typeface="Calibri"/>
                          <a:cs typeface="Times New Roman"/>
                        </a:rPr>
                        <a:t>54</a:t>
                      </a:r>
                      <a:r>
                        <a:rPr lang="pl-PL" sz="1200" b="1" baseline="0" dirty="0" smtClean="0">
                          <a:effectLst/>
                          <a:latin typeface="Times New Roman"/>
                          <a:ea typeface="Calibri"/>
                          <a:cs typeface="Times New Roman"/>
                        </a:rPr>
                        <a:t> </a:t>
                      </a:r>
                      <a:r>
                        <a:rPr lang="pl-PL" sz="1200" dirty="0" smtClean="0">
                          <a:effectLst/>
                          <a:latin typeface="Times New Roman"/>
                          <a:ea typeface="Calibri"/>
                          <a:cs typeface="Times New Roman"/>
                        </a:rPr>
                        <a:t>(41,53</a:t>
                      </a:r>
                      <a:r>
                        <a:rPr lang="pl-PL" sz="1200" dirty="0">
                          <a:effectLst/>
                          <a:latin typeface="Times New Roman"/>
                          <a:ea typeface="Calibri"/>
                          <a:cs typeface="Times New Roman"/>
                        </a:rPr>
                        <a:t>%)</a:t>
                      </a:r>
                      <a:endParaRPr lang="pl-PL" sz="1200" dirty="0">
                        <a:effectLst/>
                        <a:latin typeface="Calibri"/>
                        <a:ea typeface="Calibri"/>
                        <a:cs typeface="Times New Roman"/>
                      </a:endParaRPr>
                    </a:p>
                  </a:txBody>
                  <a:tcPr marL="63166" marR="631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4300">
                <a:tc>
                  <a:txBody>
                    <a:bodyPr/>
                    <a:lstStyle/>
                    <a:p>
                      <a:pPr marL="342900" lvl="0" indent="-342900">
                        <a:spcAft>
                          <a:spcPts val="0"/>
                        </a:spcAft>
                        <a:buFont typeface="Wingdings"/>
                        <a:buChar char=""/>
                      </a:pPr>
                      <a:r>
                        <a:rPr lang="pl-PL" sz="1200" dirty="0">
                          <a:effectLst/>
                          <a:latin typeface="Times New Roman"/>
                          <a:ea typeface="Calibri"/>
                          <a:cs typeface="Times New Roman"/>
                        </a:rPr>
                        <a:t>zajęcia te są ciekawie prowadzone,</a:t>
                      </a:r>
                      <a:endParaRPr lang="pl-PL" sz="1200" dirty="0">
                        <a:effectLst/>
                        <a:latin typeface="Calibri"/>
                        <a:cs typeface="Times New Roman"/>
                      </a:endParaRPr>
                    </a:p>
                  </a:txBody>
                  <a:tcPr marL="63166" marR="631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l-PL" sz="1200" b="1" dirty="0" smtClean="0">
                          <a:effectLst/>
                          <a:latin typeface="Times New Roman"/>
                          <a:ea typeface="Calibri"/>
                          <a:cs typeface="Times New Roman"/>
                        </a:rPr>
                        <a:t>32</a:t>
                      </a:r>
                      <a:r>
                        <a:rPr lang="pl-PL" sz="1200" b="1" baseline="0" dirty="0" smtClean="0">
                          <a:effectLst/>
                          <a:latin typeface="Times New Roman"/>
                          <a:ea typeface="Calibri"/>
                          <a:cs typeface="Times New Roman"/>
                        </a:rPr>
                        <a:t> </a:t>
                      </a:r>
                      <a:r>
                        <a:rPr lang="pl-PL" sz="1200" dirty="0" smtClean="0">
                          <a:effectLst/>
                          <a:latin typeface="Times New Roman"/>
                          <a:ea typeface="Calibri"/>
                          <a:cs typeface="Times New Roman"/>
                        </a:rPr>
                        <a:t>(26,6</a:t>
                      </a:r>
                      <a:r>
                        <a:rPr lang="pl-PL" sz="1200" dirty="0">
                          <a:effectLst/>
                          <a:latin typeface="Times New Roman"/>
                          <a:ea typeface="Calibri"/>
                          <a:cs typeface="Times New Roman"/>
                        </a:rPr>
                        <a:t>%)</a:t>
                      </a:r>
                      <a:endParaRPr lang="pl-PL" sz="1200" dirty="0">
                        <a:effectLst/>
                        <a:latin typeface="Calibri"/>
                        <a:ea typeface="Calibri"/>
                        <a:cs typeface="Times New Roman"/>
                      </a:endParaRPr>
                    </a:p>
                  </a:txBody>
                  <a:tcPr marL="63166" marR="631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l-PL" sz="1200" b="1" dirty="0" smtClean="0">
                          <a:effectLst/>
                          <a:latin typeface="Times New Roman"/>
                          <a:ea typeface="Calibri"/>
                          <a:cs typeface="Times New Roman"/>
                        </a:rPr>
                        <a:t>35</a:t>
                      </a:r>
                      <a:r>
                        <a:rPr lang="pl-PL" sz="1200" b="1" baseline="0" dirty="0" smtClean="0">
                          <a:effectLst/>
                          <a:latin typeface="Times New Roman"/>
                          <a:ea typeface="Calibri"/>
                          <a:cs typeface="Times New Roman"/>
                        </a:rPr>
                        <a:t> </a:t>
                      </a:r>
                      <a:r>
                        <a:rPr lang="pl-PL" sz="1200" dirty="0" smtClean="0">
                          <a:effectLst/>
                          <a:latin typeface="Times New Roman"/>
                          <a:ea typeface="Calibri"/>
                          <a:cs typeface="Times New Roman"/>
                        </a:rPr>
                        <a:t>(26,92</a:t>
                      </a:r>
                      <a:r>
                        <a:rPr lang="pl-PL" sz="1200" dirty="0">
                          <a:effectLst/>
                          <a:latin typeface="Times New Roman"/>
                          <a:ea typeface="Calibri"/>
                          <a:cs typeface="Times New Roman"/>
                        </a:rPr>
                        <a:t>%)</a:t>
                      </a:r>
                      <a:endParaRPr lang="pl-PL" sz="1200" dirty="0">
                        <a:effectLst/>
                        <a:latin typeface="Calibri"/>
                        <a:ea typeface="Calibri"/>
                        <a:cs typeface="Times New Roman"/>
                      </a:endParaRPr>
                    </a:p>
                  </a:txBody>
                  <a:tcPr marL="63166" marR="631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9159">
                <a:tc>
                  <a:txBody>
                    <a:bodyPr/>
                    <a:lstStyle/>
                    <a:p>
                      <a:pPr marL="342900" lvl="0" indent="-342900">
                        <a:spcAft>
                          <a:spcPts val="0"/>
                        </a:spcAft>
                        <a:buFont typeface="Wingdings"/>
                        <a:buChar char=""/>
                      </a:pPr>
                      <a:r>
                        <a:rPr lang="pl-PL" sz="1200" dirty="0">
                          <a:effectLst/>
                          <a:latin typeface="Times New Roman"/>
                          <a:ea typeface="Calibri"/>
                          <a:cs typeface="Times New Roman"/>
                        </a:rPr>
                        <a:t>uczą zdrowej rywalizacji,</a:t>
                      </a:r>
                      <a:endParaRPr lang="pl-PL" sz="1200" dirty="0">
                        <a:effectLst/>
                        <a:latin typeface="Calibri"/>
                        <a:cs typeface="Times New Roman"/>
                      </a:endParaRPr>
                    </a:p>
                  </a:txBody>
                  <a:tcPr marL="63166" marR="631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l-PL" sz="1200" b="1">
                          <a:effectLst/>
                          <a:latin typeface="Times New Roman"/>
                          <a:ea typeface="Calibri"/>
                          <a:cs typeface="Times New Roman"/>
                        </a:rPr>
                        <a:t>2</a:t>
                      </a:r>
                      <a:endParaRPr lang="pl-PL" sz="1200">
                        <a:effectLst/>
                        <a:latin typeface="Calibri"/>
                        <a:ea typeface="Calibri"/>
                        <a:cs typeface="Times New Roman"/>
                      </a:endParaRPr>
                    </a:p>
                  </a:txBody>
                  <a:tcPr marL="63166" marR="631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l-PL" sz="1200" b="1">
                          <a:effectLst/>
                          <a:latin typeface="Times New Roman"/>
                          <a:ea typeface="Calibri"/>
                          <a:cs typeface="Times New Roman"/>
                        </a:rPr>
                        <a:t>8</a:t>
                      </a:r>
                      <a:endParaRPr lang="pl-PL" sz="1200">
                        <a:effectLst/>
                        <a:latin typeface="Calibri"/>
                        <a:ea typeface="Calibri"/>
                        <a:cs typeface="Times New Roman"/>
                      </a:endParaRPr>
                    </a:p>
                  </a:txBody>
                  <a:tcPr marL="63166" marR="631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5743">
                <a:tc>
                  <a:txBody>
                    <a:bodyPr/>
                    <a:lstStyle/>
                    <a:p>
                      <a:pPr marL="342900" lvl="0" indent="-342900">
                        <a:spcAft>
                          <a:spcPts val="0"/>
                        </a:spcAft>
                        <a:buFont typeface="Wingdings"/>
                        <a:buChar char=""/>
                      </a:pPr>
                      <a:r>
                        <a:rPr lang="pl-PL" sz="1200" dirty="0">
                          <a:effectLst/>
                          <a:latin typeface="Times New Roman"/>
                          <a:ea typeface="Calibri"/>
                          <a:cs typeface="Times New Roman"/>
                        </a:rPr>
                        <a:t>zajęcia te rozwijają moje zdolności twórcze,</a:t>
                      </a:r>
                      <a:endParaRPr lang="pl-PL" sz="1200" dirty="0">
                        <a:effectLst/>
                        <a:latin typeface="Calibri"/>
                        <a:cs typeface="Times New Roman"/>
                      </a:endParaRPr>
                    </a:p>
                  </a:txBody>
                  <a:tcPr marL="63166" marR="631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l-PL" sz="1200" b="1" dirty="0">
                          <a:effectLst/>
                          <a:latin typeface="Times New Roman"/>
                          <a:ea typeface="Calibri"/>
                          <a:cs typeface="Times New Roman"/>
                        </a:rPr>
                        <a:t>6</a:t>
                      </a:r>
                      <a:endParaRPr lang="pl-PL" sz="1200" dirty="0">
                        <a:effectLst/>
                        <a:latin typeface="Calibri"/>
                        <a:ea typeface="Calibri"/>
                        <a:cs typeface="Times New Roman"/>
                      </a:endParaRPr>
                    </a:p>
                  </a:txBody>
                  <a:tcPr marL="63166" marR="631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l-PL" sz="1200" b="1" dirty="0" smtClean="0">
                          <a:effectLst/>
                          <a:latin typeface="Times New Roman"/>
                          <a:ea typeface="Calibri"/>
                          <a:cs typeface="Times New Roman"/>
                        </a:rPr>
                        <a:t>21</a:t>
                      </a:r>
                      <a:r>
                        <a:rPr lang="pl-PL" sz="1200" b="1" baseline="0" dirty="0" smtClean="0">
                          <a:effectLst/>
                          <a:latin typeface="Times New Roman"/>
                          <a:ea typeface="Calibri"/>
                          <a:cs typeface="Times New Roman"/>
                        </a:rPr>
                        <a:t> </a:t>
                      </a:r>
                      <a:r>
                        <a:rPr lang="pl-PL" sz="1200" dirty="0" smtClean="0">
                          <a:effectLst/>
                          <a:latin typeface="Times New Roman"/>
                          <a:ea typeface="Calibri"/>
                          <a:cs typeface="Times New Roman"/>
                        </a:rPr>
                        <a:t>(16,15</a:t>
                      </a:r>
                      <a:r>
                        <a:rPr lang="pl-PL" sz="1200" dirty="0">
                          <a:effectLst/>
                          <a:latin typeface="Times New Roman"/>
                          <a:ea typeface="Calibri"/>
                          <a:cs typeface="Times New Roman"/>
                        </a:rPr>
                        <a:t>%)</a:t>
                      </a:r>
                      <a:endParaRPr lang="pl-PL" sz="1200" dirty="0">
                        <a:effectLst/>
                        <a:latin typeface="Calibri"/>
                        <a:ea typeface="Calibri"/>
                        <a:cs typeface="Times New Roman"/>
                      </a:endParaRPr>
                    </a:p>
                  </a:txBody>
                  <a:tcPr marL="63166" marR="631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7545">
                <a:tc>
                  <a:txBody>
                    <a:bodyPr/>
                    <a:lstStyle/>
                    <a:p>
                      <a:pPr marL="342900" lvl="0" indent="-342900">
                        <a:spcAft>
                          <a:spcPts val="0"/>
                        </a:spcAft>
                        <a:buFont typeface="Wingdings"/>
                        <a:buChar char=""/>
                      </a:pPr>
                      <a:r>
                        <a:rPr lang="pl-PL" sz="1200" dirty="0">
                          <a:effectLst/>
                          <a:latin typeface="Times New Roman"/>
                          <a:ea typeface="Calibri"/>
                          <a:cs typeface="Times New Roman"/>
                        </a:rPr>
                        <a:t>zajęcia te pozwalają doskonalić umiejętności poprawnego posługiwania się językiem,</a:t>
                      </a:r>
                      <a:endParaRPr lang="pl-PL" sz="1200" dirty="0">
                        <a:effectLst/>
                        <a:latin typeface="Calibri"/>
                        <a:cs typeface="Times New Roman"/>
                      </a:endParaRPr>
                    </a:p>
                  </a:txBody>
                  <a:tcPr marL="63166" marR="631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l-PL" sz="1200" b="1">
                          <a:effectLst/>
                          <a:latin typeface="Times New Roman"/>
                          <a:ea typeface="Calibri"/>
                          <a:cs typeface="Times New Roman"/>
                        </a:rPr>
                        <a:t>0</a:t>
                      </a:r>
                      <a:endParaRPr lang="pl-PL" sz="1200">
                        <a:effectLst/>
                        <a:latin typeface="Calibri"/>
                        <a:ea typeface="Calibri"/>
                        <a:cs typeface="Times New Roman"/>
                      </a:endParaRPr>
                    </a:p>
                  </a:txBody>
                  <a:tcPr marL="63166" marR="631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l-PL" sz="1200" b="1">
                          <a:effectLst/>
                          <a:latin typeface="Times New Roman"/>
                          <a:ea typeface="Calibri"/>
                          <a:cs typeface="Times New Roman"/>
                        </a:rPr>
                        <a:t>14</a:t>
                      </a:r>
                      <a:endParaRPr lang="pl-PL" sz="1200">
                        <a:effectLst/>
                        <a:latin typeface="Calibri"/>
                        <a:ea typeface="Calibri"/>
                        <a:cs typeface="Times New Roman"/>
                      </a:endParaRPr>
                    </a:p>
                  </a:txBody>
                  <a:tcPr marL="63166" marR="631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0770">
                <a:tc>
                  <a:txBody>
                    <a:bodyPr/>
                    <a:lstStyle/>
                    <a:p>
                      <a:pPr marL="342900" lvl="0" indent="-342900">
                        <a:spcAft>
                          <a:spcPts val="0"/>
                        </a:spcAft>
                        <a:buFont typeface="Wingdings"/>
                        <a:buChar char=""/>
                      </a:pPr>
                      <a:r>
                        <a:rPr lang="pl-PL" sz="1200" dirty="0">
                          <a:effectLst/>
                          <a:latin typeface="Times New Roman"/>
                          <a:ea typeface="Calibri"/>
                          <a:cs typeface="Times New Roman"/>
                        </a:rPr>
                        <a:t>zajęcia te poszerzają zakres mojej wiedzy,</a:t>
                      </a:r>
                      <a:endParaRPr lang="pl-PL" sz="1200" dirty="0">
                        <a:effectLst/>
                        <a:latin typeface="Calibri"/>
                        <a:cs typeface="Times New Roman"/>
                      </a:endParaRPr>
                    </a:p>
                  </a:txBody>
                  <a:tcPr marL="63166" marR="631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l-PL" sz="1200" b="1">
                          <a:effectLst/>
                          <a:latin typeface="Times New Roman"/>
                          <a:ea typeface="Calibri"/>
                          <a:cs typeface="Times New Roman"/>
                        </a:rPr>
                        <a:t>1</a:t>
                      </a:r>
                      <a:endParaRPr lang="pl-PL" sz="1200">
                        <a:effectLst/>
                        <a:latin typeface="Calibri"/>
                        <a:ea typeface="Calibri"/>
                        <a:cs typeface="Times New Roman"/>
                      </a:endParaRPr>
                    </a:p>
                  </a:txBody>
                  <a:tcPr marL="63166" marR="631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l-PL" sz="1200" b="1" dirty="0" smtClean="0">
                          <a:effectLst/>
                          <a:latin typeface="Times New Roman"/>
                          <a:ea typeface="Calibri"/>
                          <a:cs typeface="Times New Roman"/>
                        </a:rPr>
                        <a:t>25</a:t>
                      </a:r>
                      <a:r>
                        <a:rPr lang="pl-PL" sz="1200" b="1" baseline="0" dirty="0" smtClean="0">
                          <a:effectLst/>
                          <a:latin typeface="Times New Roman"/>
                          <a:ea typeface="Calibri"/>
                          <a:cs typeface="Times New Roman"/>
                        </a:rPr>
                        <a:t> </a:t>
                      </a:r>
                      <a:r>
                        <a:rPr lang="pl-PL" sz="1200" dirty="0" smtClean="0">
                          <a:effectLst/>
                          <a:latin typeface="Times New Roman"/>
                          <a:ea typeface="Calibri"/>
                          <a:cs typeface="Times New Roman"/>
                        </a:rPr>
                        <a:t>(19,23</a:t>
                      </a:r>
                      <a:r>
                        <a:rPr lang="pl-PL" sz="1200" dirty="0">
                          <a:effectLst/>
                          <a:latin typeface="Times New Roman"/>
                          <a:ea typeface="Calibri"/>
                          <a:cs typeface="Times New Roman"/>
                        </a:rPr>
                        <a:t>%)</a:t>
                      </a:r>
                      <a:endParaRPr lang="pl-PL" sz="1200" dirty="0">
                        <a:effectLst/>
                        <a:latin typeface="Calibri"/>
                        <a:ea typeface="Calibri"/>
                        <a:cs typeface="Times New Roman"/>
                      </a:endParaRPr>
                    </a:p>
                  </a:txBody>
                  <a:tcPr marL="63166" marR="631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9159">
                <a:tc>
                  <a:txBody>
                    <a:bodyPr/>
                    <a:lstStyle/>
                    <a:p>
                      <a:pPr marL="342900" lvl="0" indent="-342900">
                        <a:spcAft>
                          <a:spcPts val="0"/>
                        </a:spcAft>
                        <a:buFont typeface="Wingdings"/>
                        <a:buChar char=""/>
                      </a:pPr>
                      <a:r>
                        <a:rPr lang="pl-PL" sz="1200" dirty="0">
                          <a:effectLst/>
                          <a:latin typeface="Times New Roman"/>
                          <a:ea typeface="Calibri"/>
                          <a:cs typeface="Times New Roman"/>
                        </a:rPr>
                        <a:t>zajęcia są zrozumiałe, bogate w treści i ćwiczenia,</a:t>
                      </a:r>
                      <a:endParaRPr lang="pl-PL" sz="1200" dirty="0">
                        <a:effectLst/>
                        <a:latin typeface="Calibri"/>
                        <a:cs typeface="Times New Roman"/>
                      </a:endParaRPr>
                    </a:p>
                  </a:txBody>
                  <a:tcPr marL="63166" marR="631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l-PL" sz="1200" b="1">
                          <a:effectLst/>
                          <a:latin typeface="Times New Roman"/>
                          <a:ea typeface="Calibri"/>
                          <a:cs typeface="Times New Roman"/>
                        </a:rPr>
                        <a:t>0</a:t>
                      </a:r>
                      <a:endParaRPr lang="pl-PL" sz="1200">
                        <a:effectLst/>
                        <a:latin typeface="Calibri"/>
                        <a:ea typeface="Calibri"/>
                        <a:cs typeface="Times New Roman"/>
                      </a:endParaRPr>
                    </a:p>
                  </a:txBody>
                  <a:tcPr marL="63166" marR="631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l-PL" sz="1200" b="1">
                          <a:effectLst/>
                          <a:latin typeface="Times New Roman"/>
                          <a:ea typeface="Calibri"/>
                          <a:cs typeface="Times New Roman"/>
                        </a:rPr>
                        <a:t>5</a:t>
                      </a:r>
                      <a:endParaRPr lang="pl-PL" sz="1200">
                        <a:effectLst/>
                        <a:latin typeface="Calibri"/>
                        <a:ea typeface="Calibri"/>
                        <a:cs typeface="Times New Roman"/>
                      </a:endParaRPr>
                    </a:p>
                  </a:txBody>
                  <a:tcPr marL="63166" marR="631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9159">
                <a:tc>
                  <a:txBody>
                    <a:bodyPr/>
                    <a:lstStyle/>
                    <a:p>
                      <a:pPr marL="342900" lvl="0" indent="-342900">
                        <a:spcAft>
                          <a:spcPts val="0"/>
                        </a:spcAft>
                        <a:buFont typeface="Wingdings"/>
                        <a:buChar char=""/>
                      </a:pPr>
                      <a:r>
                        <a:rPr lang="pl-PL" sz="1200" dirty="0">
                          <a:effectLst/>
                          <a:latin typeface="Times New Roman"/>
                          <a:ea typeface="Calibri"/>
                          <a:cs typeface="Times New Roman"/>
                        </a:rPr>
                        <a:t>zajęcia te wyrównują moje braki edukacyjne,</a:t>
                      </a:r>
                      <a:endParaRPr lang="pl-PL" sz="1200" dirty="0">
                        <a:effectLst/>
                        <a:latin typeface="Calibri"/>
                        <a:cs typeface="Times New Roman"/>
                      </a:endParaRPr>
                    </a:p>
                  </a:txBody>
                  <a:tcPr marL="63166" marR="631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l-PL" sz="1200" b="1">
                          <a:effectLst/>
                          <a:latin typeface="Times New Roman"/>
                          <a:ea typeface="Calibri"/>
                          <a:cs typeface="Times New Roman"/>
                        </a:rPr>
                        <a:t>0</a:t>
                      </a:r>
                      <a:endParaRPr lang="pl-PL" sz="1200">
                        <a:effectLst/>
                        <a:latin typeface="Calibri"/>
                        <a:ea typeface="Calibri"/>
                        <a:cs typeface="Times New Roman"/>
                      </a:endParaRPr>
                    </a:p>
                  </a:txBody>
                  <a:tcPr marL="63166" marR="631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l-PL" sz="1200" b="1">
                          <a:effectLst/>
                          <a:latin typeface="Times New Roman"/>
                          <a:ea typeface="Calibri"/>
                          <a:cs typeface="Times New Roman"/>
                        </a:rPr>
                        <a:t>5</a:t>
                      </a:r>
                      <a:endParaRPr lang="pl-PL" sz="1200">
                        <a:effectLst/>
                        <a:latin typeface="Calibri"/>
                        <a:ea typeface="Calibri"/>
                        <a:cs typeface="Times New Roman"/>
                      </a:endParaRPr>
                    </a:p>
                  </a:txBody>
                  <a:tcPr marL="63166" marR="631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0883">
                <a:tc>
                  <a:txBody>
                    <a:bodyPr/>
                    <a:lstStyle/>
                    <a:p>
                      <a:pPr marL="342900" lvl="0" indent="-342900">
                        <a:spcAft>
                          <a:spcPts val="0"/>
                        </a:spcAft>
                        <a:buFont typeface="Wingdings"/>
                        <a:buChar char=""/>
                      </a:pPr>
                      <a:r>
                        <a:rPr lang="pl-PL" sz="1200" dirty="0">
                          <a:effectLst/>
                          <a:latin typeface="Times New Roman"/>
                          <a:ea typeface="Calibri"/>
                          <a:cs typeface="Times New Roman"/>
                        </a:rPr>
                        <a:t>zajęcia te rozwijają moje zainteresowania,</a:t>
                      </a:r>
                      <a:endParaRPr lang="pl-PL" sz="1200" dirty="0">
                        <a:effectLst/>
                        <a:latin typeface="Calibri"/>
                        <a:cs typeface="Times New Roman"/>
                      </a:endParaRPr>
                    </a:p>
                  </a:txBody>
                  <a:tcPr marL="63166" marR="631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l-PL" sz="1200" b="1" dirty="0">
                          <a:effectLst/>
                          <a:latin typeface="Times New Roman"/>
                          <a:ea typeface="Calibri"/>
                          <a:cs typeface="Times New Roman"/>
                        </a:rPr>
                        <a:t>4</a:t>
                      </a:r>
                      <a:endParaRPr lang="pl-PL" sz="1200" dirty="0">
                        <a:effectLst/>
                        <a:latin typeface="Calibri"/>
                        <a:ea typeface="Calibri"/>
                        <a:cs typeface="Times New Roman"/>
                      </a:endParaRPr>
                    </a:p>
                  </a:txBody>
                  <a:tcPr marL="63166" marR="631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l-PL" sz="1200" b="1" dirty="0" smtClean="0">
                          <a:effectLst/>
                          <a:latin typeface="Times New Roman"/>
                          <a:ea typeface="Calibri"/>
                          <a:cs typeface="Times New Roman"/>
                        </a:rPr>
                        <a:t>30</a:t>
                      </a:r>
                      <a:r>
                        <a:rPr lang="pl-PL" sz="1200" b="1" baseline="0" dirty="0" smtClean="0">
                          <a:effectLst/>
                          <a:latin typeface="Times New Roman"/>
                          <a:ea typeface="Calibri"/>
                          <a:cs typeface="Times New Roman"/>
                        </a:rPr>
                        <a:t> </a:t>
                      </a:r>
                      <a:r>
                        <a:rPr lang="pl-PL" sz="1200" dirty="0" smtClean="0">
                          <a:effectLst/>
                          <a:latin typeface="Times New Roman"/>
                          <a:ea typeface="Calibri"/>
                          <a:cs typeface="Times New Roman"/>
                        </a:rPr>
                        <a:t>(23,07</a:t>
                      </a:r>
                      <a:r>
                        <a:rPr lang="pl-PL" sz="1200" dirty="0">
                          <a:effectLst/>
                          <a:latin typeface="Times New Roman"/>
                          <a:ea typeface="Calibri"/>
                          <a:cs typeface="Times New Roman"/>
                        </a:rPr>
                        <a:t>%)</a:t>
                      </a:r>
                      <a:endParaRPr lang="pl-PL" sz="1200" dirty="0">
                        <a:effectLst/>
                        <a:latin typeface="Calibri"/>
                        <a:ea typeface="Calibri"/>
                        <a:cs typeface="Times New Roman"/>
                      </a:endParaRPr>
                    </a:p>
                  </a:txBody>
                  <a:tcPr marL="63166" marR="631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2437">
                <a:tc>
                  <a:txBody>
                    <a:bodyPr/>
                    <a:lstStyle/>
                    <a:p>
                      <a:pPr marL="342900" lvl="0" indent="-342900">
                        <a:spcAft>
                          <a:spcPts val="0"/>
                        </a:spcAft>
                        <a:buFont typeface="Wingdings"/>
                        <a:buChar char=""/>
                      </a:pPr>
                      <a:r>
                        <a:rPr lang="pl-PL" sz="1200" dirty="0">
                          <a:effectLst/>
                          <a:latin typeface="Times New Roman"/>
                          <a:ea typeface="Calibri"/>
                          <a:cs typeface="Times New Roman"/>
                        </a:rPr>
                        <a:t>dzięki tym zajęciom mogę być bardziej aktywny,</a:t>
                      </a:r>
                      <a:endParaRPr lang="pl-PL" sz="1200" dirty="0">
                        <a:effectLst/>
                        <a:latin typeface="Calibri"/>
                        <a:cs typeface="Times New Roman"/>
                      </a:endParaRPr>
                    </a:p>
                  </a:txBody>
                  <a:tcPr marL="63166" marR="631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l-PL" sz="1200" b="1" dirty="0">
                          <a:effectLst/>
                          <a:latin typeface="Times New Roman"/>
                          <a:ea typeface="Calibri"/>
                          <a:cs typeface="Times New Roman"/>
                        </a:rPr>
                        <a:t>3</a:t>
                      </a:r>
                      <a:endParaRPr lang="pl-PL" sz="1200" dirty="0">
                        <a:effectLst/>
                        <a:latin typeface="Calibri"/>
                        <a:ea typeface="Calibri"/>
                        <a:cs typeface="Times New Roman"/>
                      </a:endParaRPr>
                    </a:p>
                  </a:txBody>
                  <a:tcPr marL="63166" marR="631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l-PL" sz="1200" b="1" dirty="0" smtClean="0">
                          <a:effectLst/>
                          <a:latin typeface="Times New Roman"/>
                          <a:ea typeface="Calibri"/>
                          <a:cs typeface="Times New Roman"/>
                        </a:rPr>
                        <a:t>36</a:t>
                      </a:r>
                      <a:r>
                        <a:rPr lang="pl-PL" sz="1200" b="1" baseline="0" dirty="0" smtClean="0">
                          <a:effectLst/>
                          <a:latin typeface="Times New Roman"/>
                          <a:ea typeface="Calibri"/>
                          <a:cs typeface="Times New Roman"/>
                        </a:rPr>
                        <a:t> </a:t>
                      </a:r>
                      <a:r>
                        <a:rPr lang="pl-PL" sz="1200" dirty="0" smtClean="0">
                          <a:effectLst/>
                          <a:latin typeface="Times New Roman"/>
                          <a:ea typeface="Calibri"/>
                          <a:cs typeface="Times New Roman"/>
                        </a:rPr>
                        <a:t>(27,69</a:t>
                      </a:r>
                      <a:r>
                        <a:rPr lang="pl-PL" sz="1200" dirty="0">
                          <a:effectLst/>
                          <a:latin typeface="Times New Roman"/>
                          <a:ea typeface="Calibri"/>
                          <a:cs typeface="Times New Roman"/>
                        </a:rPr>
                        <a:t>%)</a:t>
                      </a:r>
                      <a:endParaRPr lang="pl-PL" sz="1200" dirty="0">
                        <a:effectLst/>
                        <a:latin typeface="Calibri"/>
                        <a:ea typeface="Calibri"/>
                        <a:cs typeface="Times New Roman"/>
                      </a:endParaRPr>
                    </a:p>
                  </a:txBody>
                  <a:tcPr marL="63166" marR="631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2437">
                <a:tc>
                  <a:txBody>
                    <a:bodyPr/>
                    <a:lstStyle/>
                    <a:p>
                      <a:pPr marL="342900" lvl="0" indent="-342900">
                        <a:spcAft>
                          <a:spcPts val="0"/>
                        </a:spcAft>
                        <a:buFont typeface="Wingdings"/>
                        <a:buChar char=""/>
                      </a:pPr>
                      <a:r>
                        <a:rPr lang="pl-PL" sz="1200">
                          <a:effectLst/>
                          <a:latin typeface="Times New Roman"/>
                          <a:ea typeface="Calibri"/>
                          <a:cs typeface="Times New Roman"/>
                        </a:rPr>
                        <a:t>nie czerpię żadnych korzyści, ponieważ nie uczestniczę w żadnym.</a:t>
                      </a:r>
                      <a:endParaRPr lang="pl-PL" sz="1200">
                        <a:effectLst/>
                        <a:latin typeface="Calibri"/>
                        <a:cs typeface="Times New Roman"/>
                      </a:endParaRPr>
                    </a:p>
                  </a:txBody>
                  <a:tcPr marL="63166" marR="631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l-PL" sz="1200" b="1" dirty="0">
                          <a:effectLst/>
                          <a:latin typeface="Times New Roman"/>
                          <a:ea typeface="Calibri"/>
                          <a:cs typeface="Times New Roman"/>
                        </a:rPr>
                        <a:t>2</a:t>
                      </a:r>
                      <a:endParaRPr lang="pl-PL" sz="1200" dirty="0">
                        <a:effectLst/>
                        <a:latin typeface="Calibri"/>
                        <a:ea typeface="Calibri"/>
                        <a:cs typeface="Times New Roman"/>
                      </a:endParaRPr>
                    </a:p>
                  </a:txBody>
                  <a:tcPr marL="63166" marR="631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pl-PL" sz="1200" b="1" dirty="0" smtClean="0">
                          <a:effectLst/>
                          <a:latin typeface="Times New Roman"/>
                          <a:ea typeface="Calibri"/>
                          <a:cs typeface="Times New Roman"/>
                        </a:rPr>
                        <a:t>24</a:t>
                      </a:r>
                      <a:r>
                        <a:rPr lang="pl-PL" sz="1200" b="1" baseline="0" dirty="0" smtClean="0">
                          <a:effectLst/>
                          <a:latin typeface="Times New Roman"/>
                          <a:ea typeface="Calibri"/>
                          <a:cs typeface="Times New Roman"/>
                        </a:rPr>
                        <a:t> </a:t>
                      </a:r>
                      <a:r>
                        <a:rPr lang="pl-PL" sz="1200" dirty="0" smtClean="0">
                          <a:effectLst/>
                          <a:latin typeface="Times New Roman"/>
                          <a:ea typeface="Calibri"/>
                          <a:cs typeface="Times New Roman"/>
                        </a:rPr>
                        <a:t>(18,46</a:t>
                      </a:r>
                      <a:r>
                        <a:rPr lang="pl-PL" sz="1200" dirty="0">
                          <a:effectLst/>
                          <a:latin typeface="Times New Roman"/>
                          <a:ea typeface="Calibri"/>
                          <a:cs typeface="Times New Roman"/>
                        </a:rPr>
                        <a:t>%)</a:t>
                      </a:r>
                      <a:endParaRPr lang="pl-PL" sz="1200" dirty="0">
                        <a:effectLst/>
                        <a:latin typeface="Calibri"/>
                        <a:ea typeface="Calibri"/>
                        <a:cs typeface="Times New Roman"/>
                      </a:endParaRPr>
                    </a:p>
                  </a:txBody>
                  <a:tcPr marL="63166" marR="631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99573666"/>
      </p:ext>
    </p:extLst>
  </p:cSld>
  <p:clrMapOvr>
    <a:masterClrMapping/>
  </p:clrMapOvr>
  <p:transition spd="slow">
    <p:wip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435608" y="332656"/>
            <a:ext cx="7498080" cy="6192688"/>
          </a:xfrm>
        </p:spPr>
        <p:txBody>
          <a:bodyPr/>
          <a:lstStyle/>
          <a:p>
            <a:pPr algn="just"/>
            <a:r>
              <a:rPr lang="pl-PL" sz="2400" b="1" u="sng" dirty="0"/>
              <a:t>Czy uważasz, że oprócz proponowanych przez szkołę, powinny być organizowane inne zajęcia?</a:t>
            </a:r>
            <a:endParaRPr lang="pl-PL" sz="2400" u="sng" dirty="0"/>
          </a:p>
          <a:p>
            <a:pPr marL="82296" indent="0">
              <a:buNone/>
            </a:pPr>
            <a:endParaRPr lang="pl-PL" dirty="0"/>
          </a:p>
        </p:txBody>
      </p:sp>
      <p:graphicFrame>
        <p:nvGraphicFramePr>
          <p:cNvPr id="4" name="Tabela 3"/>
          <p:cNvGraphicFramePr>
            <a:graphicFrameLocks noGrp="1"/>
          </p:cNvGraphicFramePr>
          <p:nvPr>
            <p:extLst>
              <p:ext uri="{D42A27DB-BD31-4B8C-83A1-F6EECF244321}">
                <p14:modId xmlns:p14="http://schemas.microsoft.com/office/powerpoint/2010/main" val="3531976251"/>
              </p:ext>
            </p:extLst>
          </p:nvPr>
        </p:nvGraphicFramePr>
        <p:xfrm>
          <a:off x="2123728" y="1484784"/>
          <a:ext cx="5849620" cy="756794"/>
        </p:xfrm>
        <a:graphic>
          <a:graphicData uri="http://schemas.openxmlformats.org/drawingml/2006/table">
            <a:tbl>
              <a:tblPr firstRow="1" firstCol="1" bandRow="1"/>
              <a:tblGrid>
                <a:gridCol w="2924810"/>
                <a:gridCol w="2924810"/>
              </a:tblGrid>
              <a:tr h="0">
                <a:tc>
                  <a:txBody>
                    <a:bodyPr/>
                    <a:lstStyle/>
                    <a:p>
                      <a:pPr algn="ctr">
                        <a:lnSpc>
                          <a:spcPct val="115000"/>
                        </a:lnSpc>
                        <a:spcBef>
                          <a:spcPts val="600"/>
                        </a:spcBef>
                        <a:spcAft>
                          <a:spcPts val="600"/>
                        </a:spcAft>
                      </a:pPr>
                      <a:r>
                        <a:rPr lang="pl-PL" sz="1200" b="1">
                          <a:effectLst/>
                          <a:latin typeface="Times New Roman"/>
                          <a:ea typeface="Calibri"/>
                          <a:cs typeface="Times New Roman"/>
                        </a:rPr>
                        <a:t>Klasy I – III</a:t>
                      </a:r>
                      <a:endParaRPr lang="pl-PL"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600"/>
                        </a:spcAft>
                      </a:pPr>
                      <a:r>
                        <a:rPr lang="pl-PL" sz="1200" b="1">
                          <a:effectLst/>
                          <a:latin typeface="Times New Roman"/>
                          <a:ea typeface="Calibri"/>
                          <a:cs typeface="Times New Roman"/>
                        </a:rPr>
                        <a:t>Klasy IV – VI</a:t>
                      </a:r>
                      <a:endParaRPr lang="pl-PL"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15000"/>
                        </a:lnSpc>
                        <a:spcBef>
                          <a:spcPts val="600"/>
                        </a:spcBef>
                        <a:spcAft>
                          <a:spcPts val="600"/>
                        </a:spcAft>
                      </a:pPr>
                      <a:r>
                        <a:rPr lang="pl-PL" sz="1200" b="1">
                          <a:effectLst/>
                          <a:latin typeface="Times New Roman"/>
                          <a:ea typeface="Calibri"/>
                          <a:cs typeface="Times New Roman"/>
                        </a:rPr>
                        <a:t>TAK – 68 uczniów </a:t>
                      </a:r>
                      <a:r>
                        <a:rPr lang="pl-PL" sz="1200">
                          <a:effectLst/>
                          <a:latin typeface="Times New Roman"/>
                          <a:ea typeface="Calibri"/>
                          <a:cs typeface="Times New Roman"/>
                        </a:rPr>
                        <a:t>(56,6%)</a:t>
                      </a:r>
                      <a:endParaRPr lang="pl-PL" sz="1100">
                        <a:effectLst/>
                        <a:latin typeface="Calibri"/>
                        <a:ea typeface="Calibri"/>
                        <a:cs typeface="Times New Roman"/>
                      </a:endParaRPr>
                    </a:p>
                    <a:p>
                      <a:pPr algn="ctr">
                        <a:lnSpc>
                          <a:spcPct val="115000"/>
                        </a:lnSpc>
                        <a:spcBef>
                          <a:spcPts val="600"/>
                        </a:spcBef>
                        <a:spcAft>
                          <a:spcPts val="600"/>
                        </a:spcAft>
                      </a:pPr>
                      <a:r>
                        <a:rPr lang="pl-PL" sz="1200" b="1">
                          <a:effectLst/>
                          <a:latin typeface="Times New Roman"/>
                          <a:ea typeface="Calibri"/>
                          <a:cs typeface="Times New Roman"/>
                        </a:rPr>
                        <a:t>NIE – 38 uczniów</a:t>
                      </a:r>
                      <a:r>
                        <a:rPr lang="pl-PL" sz="1200">
                          <a:effectLst/>
                          <a:latin typeface="Times New Roman"/>
                          <a:ea typeface="Calibri"/>
                          <a:cs typeface="Times New Roman"/>
                        </a:rPr>
                        <a:t> (31,6%)</a:t>
                      </a:r>
                      <a:endParaRPr lang="pl-PL"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600"/>
                        </a:spcAft>
                      </a:pPr>
                      <a:r>
                        <a:rPr lang="pl-PL" sz="1200" b="1" dirty="0">
                          <a:effectLst/>
                          <a:latin typeface="Times New Roman"/>
                          <a:ea typeface="Calibri"/>
                          <a:cs typeface="Times New Roman"/>
                        </a:rPr>
                        <a:t>TAK – 64 uczniów </a:t>
                      </a:r>
                      <a:r>
                        <a:rPr lang="pl-PL" sz="1200" dirty="0">
                          <a:effectLst/>
                          <a:latin typeface="Times New Roman"/>
                          <a:ea typeface="Calibri"/>
                          <a:cs typeface="Times New Roman"/>
                        </a:rPr>
                        <a:t>(49,23%)</a:t>
                      </a:r>
                      <a:endParaRPr lang="pl-PL" sz="1100" dirty="0">
                        <a:effectLst/>
                        <a:latin typeface="Calibri"/>
                        <a:ea typeface="Calibri"/>
                        <a:cs typeface="Times New Roman"/>
                      </a:endParaRPr>
                    </a:p>
                    <a:p>
                      <a:pPr algn="ctr">
                        <a:lnSpc>
                          <a:spcPct val="115000"/>
                        </a:lnSpc>
                        <a:spcBef>
                          <a:spcPts val="600"/>
                        </a:spcBef>
                        <a:spcAft>
                          <a:spcPts val="600"/>
                        </a:spcAft>
                      </a:pPr>
                      <a:r>
                        <a:rPr lang="pl-PL" sz="1200" b="1" dirty="0">
                          <a:effectLst/>
                          <a:latin typeface="Times New Roman"/>
                          <a:ea typeface="Calibri"/>
                          <a:cs typeface="Times New Roman"/>
                        </a:rPr>
                        <a:t>NIE – 66 uczniów</a:t>
                      </a:r>
                      <a:r>
                        <a:rPr lang="pl-PL" sz="1200" dirty="0">
                          <a:effectLst/>
                          <a:latin typeface="Times New Roman"/>
                          <a:ea typeface="Calibri"/>
                          <a:cs typeface="Times New Roman"/>
                        </a:rPr>
                        <a:t> (50,76%)</a:t>
                      </a:r>
                      <a:endParaRPr lang="pl-PL"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5" name="Wykres 4"/>
          <p:cNvGraphicFramePr/>
          <p:nvPr>
            <p:extLst>
              <p:ext uri="{D42A27DB-BD31-4B8C-83A1-F6EECF244321}">
                <p14:modId xmlns:p14="http://schemas.microsoft.com/office/powerpoint/2010/main" val="3969503580"/>
              </p:ext>
            </p:extLst>
          </p:nvPr>
        </p:nvGraphicFramePr>
        <p:xfrm>
          <a:off x="2123728" y="2564904"/>
          <a:ext cx="5832648" cy="3600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67557489"/>
      </p:ext>
    </p:extLst>
  </p:cSld>
  <p:clrMapOvr>
    <a:masterClrMapping/>
  </p:clrMapOvr>
  <p:transition spd="slow">
    <p:wip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435608" y="260648"/>
            <a:ext cx="7498080" cy="5904656"/>
          </a:xfrm>
        </p:spPr>
        <p:txBody>
          <a:bodyPr>
            <a:normAutofit fontScale="70000" lnSpcReduction="20000"/>
          </a:bodyPr>
          <a:lstStyle/>
          <a:p>
            <a:pPr algn="just"/>
            <a:r>
              <a:rPr lang="pl-PL" dirty="0"/>
              <a:t>Uczniowie naszej szkoły są w większości zadowoleni z oferty zajęć pozalekcyjnych odbywających się przede wszystkim </a:t>
            </a:r>
            <a:r>
              <a:rPr lang="pl-PL" dirty="0" smtClean="0"/>
              <a:t/>
            </a:r>
            <a:br>
              <a:rPr lang="pl-PL" dirty="0" smtClean="0"/>
            </a:br>
            <a:r>
              <a:rPr lang="pl-PL" dirty="0" smtClean="0"/>
              <a:t>w </a:t>
            </a:r>
            <a:r>
              <a:rPr lang="pl-PL" dirty="0"/>
              <a:t>I semestrze (w drugim semestrze oferta została znacznie okrojona), ale bardzo chętnie wymieniają zajęcia, w których chcieliby uczestniczyć. Wśród udzielonych odpowiedzi pojawiają się także zajęcia, z których uczniowie korzystali </a:t>
            </a:r>
            <a:r>
              <a:rPr lang="pl-PL" dirty="0" smtClean="0"/>
              <a:t/>
            </a:r>
            <a:br>
              <a:rPr lang="pl-PL" dirty="0" smtClean="0"/>
            </a:br>
            <a:r>
              <a:rPr lang="pl-PL" dirty="0" smtClean="0"/>
              <a:t>w </a:t>
            </a:r>
            <a:r>
              <a:rPr lang="pl-PL" dirty="0"/>
              <a:t>I semestrze, a chcieliby, aby były one kontynuowane. </a:t>
            </a:r>
            <a:endParaRPr lang="pl-PL" dirty="0" smtClean="0"/>
          </a:p>
          <a:p>
            <a:pPr marL="82296" indent="0" algn="just">
              <a:buNone/>
            </a:pPr>
            <a:endParaRPr lang="pl-PL" dirty="0"/>
          </a:p>
          <a:p>
            <a:pPr algn="just"/>
            <a:r>
              <a:rPr lang="pl-PL" dirty="0"/>
              <a:t>W klasach I – III uczniowie najczęściej wymieniają: zajęcia piłkarskie, zajęcia komputerowe, zajęcia przyrodnicze, zajęcia filmowe, zajęcia taneczne, zajęcia muzyczne, zajęcia kulinarne, szachy, pływanie, akrobatyka, gimnastyka, zajęcia z klockami </a:t>
            </a:r>
            <a:r>
              <a:rPr lang="pl-PL" dirty="0" smtClean="0"/>
              <a:t>Lego</a:t>
            </a:r>
            <a:r>
              <a:rPr lang="pl-PL" dirty="0"/>
              <a:t>.</a:t>
            </a:r>
            <a:endParaRPr lang="pl-PL" dirty="0" smtClean="0"/>
          </a:p>
          <a:p>
            <a:pPr marL="82296" indent="0" algn="just">
              <a:buNone/>
            </a:pPr>
            <a:endParaRPr lang="pl-PL" dirty="0"/>
          </a:p>
          <a:p>
            <a:pPr algn="just"/>
            <a:r>
              <a:rPr lang="pl-PL" dirty="0"/>
              <a:t>Natomiast uczniowie klas IV – VI deklarowali chęć uczestnictwa w zajęciach plastycznych, zajęciach komputerowych (programowanie), zajęciach językowych, zajęciach tanecznych, zajęciach gimnastycznych, a także </a:t>
            </a:r>
            <a:r>
              <a:rPr lang="pl-PL" dirty="0" smtClean="0"/>
              <a:t/>
            </a:r>
            <a:br>
              <a:rPr lang="pl-PL" dirty="0" smtClean="0"/>
            </a:br>
            <a:r>
              <a:rPr lang="pl-PL" dirty="0" smtClean="0"/>
              <a:t>w </a:t>
            </a:r>
            <a:r>
              <a:rPr lang="pl-PL" dirty="0"/>
              <a:t>zajęciach sportowych takich jak: koszykówka, piłka nożna, piłka ręczna, </a:t>
            </a:r>
            <a:r>
              <a:rPr lang="pl-PL" dirty="0" smtClean="0"/>
              <a:t>koszykówka</a:t>
            </a:r>
            <a:r>
              <a:rPr lang="pl-PL" dirty="0"/>
              <a:t>.</a:t>
            </a:r>
          </a:p>
        </p:txBody>
      </p:sp>
    </p:spTree>
    <p:extLst>
      <p:ext uri="{BB962C8B-B14F-4D97-AF65-F5344CB8AC3E}">
        <p14:creationId xmlns:p14="http://schemas.microsoft.com/office/powerpoint/2010/main" val="1049441649"/>
      </p:ext>
    </p:extLst>
  </p:cSld>
  <p:clrMapOvr>
    <a:masterClrMapping/>
  </p:clrMapOvr>
  <p:transition spd="slow">
    <p:wip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435608" y="260648"/>
            <a:ext cx="7498080" cy="5987752"/>
          </a:xfrm>
        </p:spPr>
        <p:txBody>
          <a:bodyPr/>
          <a:lstStyle/>
          <a:p>
            <a:r>
              <a:rPr lang="pl-PL" b="1" u="sng" dirty="0"/>
              <a:t>Czy w czasie lekcji jesteś aktywny?</a:t>
            </a:r>
            <a:endParaRPr lang="pl-PL" u="sng" dirty="0"/>
          </a:p>
          <a:p>
            <a:pPr marL="82296" indent="0">
              <a:buNone/>
            </a:pPr>
            <a:endParaRPr lang="pl-PL" dirty="0"/>
          </a:p>
        </p:txBody>
      </p:sp>
      <p:graphicFrame>
        <p:nvGraphicFramePr>
          <p:cNvPr id="8" name="Symbol zastępczy zawartości 3"/>
          <p:cNvGraphicFramePr>
            <a:graphicFrameLocks/>
          </p:cNvGraphicFramePr>
          <p:nvPr>
            <p:extLst>
              <p:ext uri="{D42A27DB-BD31-4B8C-83A1-F6EECF244321}">
                <p14:modId xmlns:p14="http://schemas.microsoft.com/office/powerpoint/2010/main" val="2549823821"/>
              </p:ext>
            </p:extLst>
          </p:nvPr>
        </p:nvGraphicFramePr>
        <p:xfrm>
          <a:off x="2483768" y="980728"/>
          <a:ext cx="5153124" cy="30956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Tabela 9"/>
          <p:cNvGraphicFramePr>
            <a:graphicFrameLocks noGrp="1"/>
          </p:cNvGraphicFramePr>
          <p:nvPr>
            <p:extLst>
              <p:ext uri="{D42A27DB-BD31-4B8C-83A1-F6EECF244321}">
                <p14:modId xmlns:p14="http://schemas.microsoft.com/office/powerpoint/2010/main" val="2294611519"/>
              </p:ext>
            </p:extLst>
          </p:nvPr>
        </p:nvGraphicFramePr>
        <p:xfrm>
          <a:off x="1691680" y="4005064"/>
          <a:ext cx="6734810" cy="1588581"/>
        </p:xfrm>
        <a:graphic>
          <a:graphicData uri="http://schemas.openxmlformats.org/drawingml/2006/table">
            <a:tbl>
              <a:tblPr firstRow="1" firstCol="1" bandRow="1"/>
              <a:tblGrid>
                <a:gridCol w="3367405"/>
                <a:gridCol w="3367405"/>
              </a:tblGrid>
              <a:tr h="0">
                <a:tc>
                  <a:txBody>
                    <a:bodyPr/>
                    <a:lstStyle/>
                    <a:p>
                      <a:pPr algn="ctr">
                        <a:lnSpc>
                          <a:spcPct val="150000"/>
                        </a:lnSpc>
                        <a:spcBef>
                          <a:spcPts val="600"/>
                        </a:spcBef>
                        <a:spcAft>
                          <a:spcPts val="600"/>
                        </a:spcAft>
                      </a:pPr>
                      <a:r>
                        <a:rPr lang="pl-PL" sz="1200" b="1" dirty="0">
                          <a:effectLst/>
                          <a:latin typeface="Times New Roman"/>
                          <a:ea typeface="Calibri"/>
                          <a:cs typeface="Times New Roman"/>
                        </a:rPr>
                        <a:t>Klasy I - III</a:t>
                      </a:r>
                      <a:endParaRPr lang="pl-PL"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600"/>
                        </a:spcAft>
                      </a:pPr>
                      <a:r>
                        <a:rPr lang="pl-PL" sz="1200" b="1">
                          <a:effectLst/>
                          <a:latin typeface="Times New Roman"/>
                          <a:ea typeface="Calibri"/>
                          <a:cs typeface="Times New Roman"/>
                        </a:rPr>
                        <a:t>Klasy IV - VI</a:t>
                      </a:r>
                      <a:endParaRPr lang="pl-PL"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50000"/>
                        </a:lnSpc>
                        <a:spcBef>
                          <a:spcPts val="600"/>
                        </a:spcBef>
                        <a:spcAft>
                          <a:spcPts val="600"/>
                        </a:spcAft>
                      </a:pPr>
                      <a:r>
                        <a:rPr lang="pl-PL" sz="1200" b="1">
                          <a:effectLst/>
                          <a:latin typeface="Times New Roman"/>
                          <a:ea typeface="Calibri"/>
                          <a:cs typeface="Times New Roman"/>
                        </a:rPr>
                        <a:t>Tak. – 89 uczniów </a:t>
                      </a:r>
                      <a:r>
                        <a:rPr lang="pl-PL" sz="1200">
                          <a:effectLst/>
                          <a:latin typeface="Times New Roman"/>
                          <a:ea typeface="Calibri"/>
                          <a:cs typeface="Times New Roman"/>
                        </a:rPr>
                        <a:t>(74,16%)</a:t>
                      </a:r>
                      <a:endParaRPr lang="pl-PL" sz="1100">
                        <a:effectLst/>
                        <a:latin typeface="Calibri"/>
                        <a:ea typeface="Calibri"/>
                        <a:cs typeface="Times New Roman"/>
                      </a:endParaRPr>
                    </a:p>
                    <a:p>
                      <a:pPr algn="ctr">
                        <a:lnSpc>
                          <a:spcPct val="150000"/>
                        </a:lnSpc>
                        <a:spcBef>
                          <a:spcPts val="600"/>
                        </a:spcBef>
                        <a:spcAft>
                          <a:spcPts val="600"/>
                        </a:spcAft>
                      </a:pPr>
                      <a:r>
                        <a:rPr lang="pl-PL" sz="1200" b="1">
                          <a:effectLst/>
                          <a:latin typeface="Times New Roman"/>
                          <a:ea typeface="Calibri"/>
                          <a:cs typeface="Times New Roman"/>
                        </a:rPr>
                        <a:t>W jaki sposób?</a:t>
                      </a:r>
                      <a:endParaRPr lang="pl-PL"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600"/>
                        </a:spcAft>
                      </a:pPr>
                      <a:r>
                        <a:rPr lang="pl-PL" sz="1200" b="1">
                          <a:effectLst/>
                          <a:latin typeface="Times New Roman"/>
                          <a:ea typeface="Calibri"/>
                          <a:cs typeface="Times New Roman"/>
                        </a:rPr>
                        <a:t>Tak. – 112 uczniów </a:t>
                      </a:r>
                      <a:r>
                        <a:rPr lang="pl-PL" sz="1200">
                          <a:effectLst/>
                          <a:latin typeface="Times New Roman"/>
                          <a:ea typeface="Calibri"/>
                          <a:cs typeface="Times New Roman"/>
                        </a:rPr>
                        <a:t>(86,15%)</a:t>
                      </a:r>
                      <a:endParaRPr lang="pl-PL" sz="1100">
                        <a:effectLst/>
                        <a:latin typeface="Calibri"/>
                        <a:ea typeface="Calibri"/>
                        <a:cs typeface="Times New Roman"/>
                      </a:endParaRPr>
                    </a:p>
                    <a:p>
                      <a:pPr algn="ctr">
                        <a:lnSpc>
                          <a:spcPct val="150000"/>
                        </a:lnSpc>
                        <a:spcBef>
                          <a:spcPts val="600"/>
                        </a:spcBef>
                        <a:spcAft>
                          <a:spcPts val="600"/>
                        </a:spcAft>
                      </a:pPr>
                      <a:r>
                        <a:rPr lang="pl-PL" sz="1200" b="1">
                          <a:effectLst/>
                          <a:latin typeface="Times New Roman"/>
                          <a:ea typeface="Calibri"/>
                          <a:cs typeface="Times New Roman"/>
                        </a:rPr>
                        <a:t>W jaki sposób?</a:t>
                      </a:r>
                      <a:endParaRPr lang="pl-PL"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50000"/>
                        </a:lnSpc>
                        <a:spcBef>
                          <a:spcPts val="600"/>
                        </a:spcBef>
                        <a:spcAft>
                          <a:spcPts val="600"/>
                        </a:spcAft>
                      </a:pPr>
                      <a:r>
                        <a:rPr lang="pl-PL" sz="1200" b="1">
                          <a:effectLst/>
                          <a:latin typeface="Times New Roman"/>
                          <a:ea typeface="Calibri"/>
                          <a:cs typeface="Times New Roman"/>
                        </a:rPr>
                        <a:t>Nie. – 31 uczniów </a:t>
                      </a:r>
                      <a:r>
                        <a:rPr lang="pl-PL" sz="1200">
                          <a:effectLst/>
                          <a:latin typeface="Times New Roman"/>
                          <a:ea typeface="Calibri"/>
                          <a:cs typeface="Times New Roman"/>
                        </a:rPr>
                        <a:t>(25,83%)</a:t>
                      </a:r>
                      <a:endParaRPr lang="pl-PL" sz="1100">
                        <a:effectLst/>
                        <a:latin typeface="Calibri"/>
                        <a:ea typeface="Calibri"/>
                        <a:cs typeface="Times New Roman"/>
                      </a:endParaRPr>
                    </a:p>
                    <a:p>
                      <a:pPr algn="ctr">
                        <a:lnSpc>
                          <a:spcPct val="150000"/>
                        </a:lnSpc>
                        <a:spcBef>
                          <a:spcPts val="600"/>
                        </a:spcBef>
                        <a:spcAft>
                          <a:spcPts val="600"/>
                        </a:spcAft>
                      </a:pPr>
                      <a:r>
                        <a:rPr lang="pl-PL" sz="1200" b="1">
                          <a:effectLst/>
                          <a:latin typeface="Times New Roman"/>
                          <a:ea typeface="Calibri"/>
                          <a:cs typeface="Times New Roman"/>
                        </a:rPr>
                        <a:t>Co ma na to wpływ?</a:t>
                      </a:r>
                      <a:endParaRPr lang="pl-PL"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600"/>
                        </a:spcAft>
                      </a:pPr>
                      <a:r>
                        <a:rPr lang="pl-PL" sz="1200" b="1" dirty="0">
                          <a:effectLst/>
                          <a:latin typeface="Times New Roman"/>
                          <a:ea typeface="Calibri"/>
                          <a:cs typeface="Times New Roman"/>
                        </a:rPr>
                        <a:t>Nie. – 18 uczniów </a:t>
                      </a:r>
                      <a:r>
                        <a:rPr lang="pl-PL" sz="1200" dirty="0">
                          <a:effectLst/>
                          <a:latin typeface="Times New Roman"/>
                          <a:ea typeface="Calibri"/>
                          <a:cs typeface="Times New Roman"/>
                        </a:rPr>
                        <a:t>(13,84%)</a:t>
                      </a:r>
                      <a:endParaRPr lang="pl-PL" sz="1100" dirty="0">
                        <a:effectLst/>
                        <a:latin typeface="Calibri"/>
                        <a:ea typeface="Calibri"/>
                        <a:cs typeface="Times New Roman"/>
                      </a:endParaRPr>
                    </a:p>
                    <a:p>
                      <a:pPr algn="ctr">
                        <a:lnSpc>
                          <a:spcPct val="150000"/>
                        </a:lnSpc>
                        <a:spcBef>
                          <a:spcPts val="600"/>
                        </a:spcBef>
                        <a:spcAft>
                          <a:spcPts val="600"/>
                        </a:spcAft>
                      </a:pPr>
                      <a:r>
                        <a:rPr lang="pl-PL" sz="1200" b="1" dirty="0">
                          <a:effectLst/>
                          <a:latin typeface="Times New Roman"/>
                          <a:ea typeface="Calibri"/>
                          <a:cs typeface="Times New Roman"/>
                        </a:rPr>
                        <a:t>Co ma na to wpływ?</a:t>
                      </a:r>
                      <a:endParaRPr lang="pl-PL"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294019119"/>
      </p:ext>
    </p:extLst>
  </p:cSld>
  <p:clrMapOvr>
    <a:masterClrMapping/>
  </p:clrMapOvr>
  <p:transition spd="slow">
    <p:wip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zawartości 4"/>
          <p:cNvSpPr>
            <a:spLocks noGrp="1"/>
          </p:cNvSpPr>
          <p:nvPr>
            <p:ph idx="1"/>
          </p:nvPr>
        </p:nvSpPr>
        <p:spPr>
          <a:xfrm>
            <a:off x="1435608" y="332656"/>
            <a:ext cx="7240848" cy="6192688"/>
          </a:xfrm>
        </p:spPr>
        <p:txBody>
          <a:bodyPr>
            <a:noAutofit/>
          </a:bodyPr>
          <a:lstStyle/>
          <a:p>
            <a:pPr marL="82296" indent="0">
              <a:buNone/>
            </a:pPr>
            <a:r>
              <a:rPr lang="pl-PL" sz="1600" b="1" u="sng" dirty="0" smtClean="0"/>
              <a:t>Przykładowe, najczęstsze wypowiedzi uczniów.</a:t>
            </a:r>
          </a:p>
          <a:p>
            <a:pPr marL="82296" indent="0">
              <a:buNone/>
            </a:pPr>
            <a:endParaRPr lang="pl-PL" sz="1600" b="1" u="sng" dirty="0" smtClean="0"/>
          </a:p>
          <a:p>
            <a:pPr marL="82296" indent="0">
              <a:buNone/>
            </a:pPr>
            <a:r>
              <a:rPr lang="pl-PL" sz="1600" b="1" dirty="0" smtClean="0"/>
              <a:t>Tak, w jaki sposób:</a:t>
            </a:r>
          </a:p>
          <a:p>
            <a:pPr marL="425196" indent="-342900">
              <a:buAutoNum type="arabicParenR"/>
            </a:pPr>
            <a:r>
              <a:rPr lang="pl-PL" sz="1600" b="1" dirty="0" smtClean="0"/>
              <a:t>„Często się zgłaszam, gdy coś rozumiem i odpowiadam na pytania nauczyciela”,</a:t>
            </a:r>
          </a:p>
          <a:p>
            <a:pPr marL="425196" indent="-342900">
              <a:buAutoNum type="arabicParenR"/>
            </a:pPr>
            <a:r>
              <a:rPr lang="pl-PL" sz="1600" b="1" dirty="0" smtClean="0"/>
              <a:t>„Jestem otwarta na różne konkursy i chętnie biorę w nich udział”,</a:t>
            </a:r>
          </a:p>
          <a:p>
            <a:pPr marL="425196" indent="-342900">
              <a:buAutoNum type="arabicParenR"/>
            </a:pPr>
            <a:r>
              <a:rPr lang="pl-PL" sz="1600" b="1" dirty="0" smtClean="0"/>
              <a:t>„Dzielę się swoimi pomysłami na tle klasy”,</a:t>
            </a:r>
          </a:p>
          <a:p>
            <a:pPr marL="425196" indent="-342900">
              <a:buAutoNum type="arabicParenR"/>
            </a:pPr>
            <a:r>
              <a:rPr lang="pl-PL" sz="1600" b="1" dirty="0" smtClean="0"/>
              <a:t>„Zgłaszam się często, bo chcę wyrazić swoją opinię”,</a:t>
            </a:r>
          </a:p>
          <a:p>
            <a:pPr marL="425196" indent="-342900">
              <a:buAutoNum type="arabicParenR"/>
            </a:pPr>
            <a:r>
              <a:rPr lang="pl-PL" sz="1600" b="1" dirty="0" smtClean="0"/>
              <a:t>„Wykonuję dodatkowe zadania oraz prace na różne przedmioty”,</a:t>
            </a:r>
          </a:p>
          <a:p>
            <a:pPr marL="425196" indent="-342900">
              <a:buAutoNum type="arabicParenR"/>
            </a:pPr>
            <a:r>
              <a:rPr lang="pl-PL" sz="1600" b="1" dirty="0" smtClean="0"/>
              <a:t>„Proponuję różne rozwiązania”.</a:t>
            </a:r>
          </a:p>
          <a:p>
            <a:pPr marL="425196" indent="-342900">
              <a:buAutoNum type="arabicParenR"/>
            </a:pPr>
            <a:endParaRPr lang="pl-PL" sz="1600" b="1" dirty="0" smtClean="0"/>
          </a:p>
          <a:p>
            <a:pPr marL="82296" indent="0">
              <a:buNone/>
            </a:pPr>
            <a:r>
              <a:rPr lang="pl-PL" sz="1600" b="1" dirty="0" smtClean="0"/>
              <a:t>Nie, co ma na to wpływ?:</a:t>
            </a:r>
          </a:p>
          <a:p>
            <a:pPr marL="425196" indent="-342900">
              <a:buAutoNum type="arabicParenR"/>
            </a:pPr>
            <a:r>
              <a:rPr lang="pl-PL" sz="1600" b="1" dirty="0" smtClean="0"/>
              <a:t>„Bo zajęcia, na które chodzę nie wymagają ode mnie aktywności”,</a:t>
            </a:r>
          </a:p>
          <a:p>
            <a:pPr marL="425196" indent="-342900">
              <a:buAutoNum type="arabicParenR"/>
            </a:pPr>
            <a:r>
              <a:rPr lang="pl-PL" sz="1600" b="1" dirty="0" smtClean="0"/>
              <a:t>„Jestem leniwa, a lekcje bywają nudne i mi się nie chce”,</a:t>
            </a:r>
          </a:p>
          <a:p>
            <a:pPr marL="425196" indent="-342900">
              <a:buAutoNum type="arabicParenR"/>
            </a:pPr>
            <a:r>
              <a:rPr lang="pl-PL" sz="1600" b="1" dirty="0" smtClean="0"/>
              <a:t>„Bo się boję, że coś mi nie wyjdzie”,</a:t>
            </a:r>
          </a:p>
          <a:p>
            <a:pPr marL="425196" indent="-342900">
              <a:buAutoNum type="arabicParenR"/>
            </a:pPr>
            <a:r>
              <a:rPr lang="pl-PL" sz="1600" b="1" dirty="0" smtClean="0"/>
              <a:t>„Nie jestem aktywny, ale mógłbym, gdyby na każdej lekcji było coś w stylu </a:t>
            </a:r>
            <a:r>
              <a:rPr lang="pl-PL" sz="1600" b="1" dirty="0" err="1" smtClean="0"/>
              <a:t>superów</a:t>
            </a:r>
            <a:r>
              <a:rPr lang="pl-PL" sz="1600" b="1" dirty="0" smtClean="0"/>
              <a:t>”,</a:t>
            </a:r>
          </a:p>
          <a:p>
            <a:pPr marL="425196" indent="-342900">
              <a:buAutoNum type="arabicParenR"/>
            </a:pPr>
            <a:r>
              <a:rPr lang="pl-PL" sz="1600" b="1" dirty="0" smtClean="0"/>
              <a:t>„Bo wolę sam zobaczyć, co robię źle”,</a:t>
            </a:r>
          </a:p>
          <a:p>
            <a:pPr marL="425196" indent="-342900">
              <a:buAutoNum type="arabicParenR"/>
            </a:pPr>
            <a:r>
              <a:rPr lang="pl-PL" sz="1600" b="1" dirty="0" smtClean="0"/>
              <a:t>„Ponieważ czasami czegoś nie rozumiem”,</a:t>
            </a:r>
          </a:p>
          <a:p>
            <a:pPr marL="425196" indent="-342900">
              <a:buAutoNum type="arabicParenR"/>
            </a:pPr>
            <a:r>
              <a:rPr lang="pl-PL" sz="1600" b="1" dirty="0" smtClean="0"/>
              <a:t>„Ponieważ nie lubię i boję się, że się ośmieszę przed klasą”</a:t>
            </a:r>
            <a:endParaRPr lang="pl-PL" sz="1600" b="1" dirty="0"/>
          </a:p>
        </p:txBody>
      </p:sp>
    </p:spTree>
    <p:extLst>
      <p:ext uri="{BB962C8B-B14F-4D97-AF65-F5344CB8AC3E}">
        <p14:creationId xmlns:p14="http://schemas.microsoft.com/office/powerpoint/2010/main" val="1025583090"/>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435608" y="260648"/>
            <a:ext cx="7498080" cy="5987752"/>
          </a:xfrm>
        </p:spPr>
        <p:txBody>
          <a:bodyPr>
            <a:normAutofit/>
          </a:bodyPr>
          <a:lstStyle/>
          <a:p>
            <a:pPr marL="82296" indent="0" algn="just">
              <a:buNone/>
            </a:pPr>
            <a:r>
              <a:rPr lang="pl-PL" sz="2800" dirty="0" smtClean="0"/>
              <a:t>Poznanie konkretnych </a:t>
            </a:r>
            <a:r>
              <a:rPr lang="pl-PL" sz="2800" dirty="0"/>
              <a:t>powodów podejmowania aktywności przez konkretnego ucznia (czy konkretnych uczniów – grupy uczniów) jest źródłem sukcesu edukacyjnego. Tylko odpowiednio zmotywowany do działania uczeń podejmuje trud nauki, nawet wówczas, gdy stanowi to dla niego bardzo poważne </a:t>
            </a:r>
            <a:r>
              <a:rPr lang="pl-PL" sz="2800" dirty="0" smtClean="0"/>
              <a:t>wyzwanie.</a:t>
            </a:r>
            <a:endParaRPr lang="pl-PL" sz="2800" dirty="0"/>
          </a:p>
        </p:txBody>
      </p:sp>
    </p:spTree>
    <p:extLst>
      <p:ext uri="{BB962C8B-B14F-4D97-AF65-F5344CB8AC3E}">
        <p14:creationId xmlns:p14="http://schemas.microsoft.com/office/powerpoint/2010/main" val="3174342459"/>
      </p:ext>
    </p:extLst>
  </p:cSld>
  <p:clrMapOvr>
    <a:masterClrMapping/>
  </p:clrMapOvr>
  <p:transition spd="slow">
    <p:wip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435608" y="260648"/>
            <a:ext cx="7498080" cy="5987752"/>
          </a:xfrm>
        </p:spPr>
        <p:txBody>
          <a:bodyPr>
            <a:normAutofit/>
          </a:bodyPr>
          <a:lstStyle/>
          <a:p>
            <a:pPr algn="just"/>
            <a:r>
              <a:rPr lang="pl-PL" sz="2800" b="1" u="sng" dirty="0"/>
              <a:t>Czy nauczyciele wspierają Cię w Twojej aktywności na lekcjach i zajęciach pozalekcyjnych</a:t>
            </a:r>
            <a:r>
              <a:rPr lang="pl-PL" sz="2800" b="1" u="sng" dirty="0" smtClean="0"/>
              <a:t>?</a:t>
            </a:r>
            <a:endParaRPr lang="pl-PL" sz="2800" u="sng" dirty="0"/>
          </a:p>
        </p:txBody>
      </p:sp>
      <p:graphicFrame>
        <p:nvGraphicFramePr>
          <p:cNvPr id="4" name="Wykres 3"/>
          <p:cNvGraphicFramePr/>
          <p:nvPr>
            <p:extLst>
              <p:ext uri="{D42A27DB-BD31-4B8C-83A1-F6EECF244321}">
                <p14:modId xmlns:p14="http://schemas.microsoft.com/office/powerpoint/2010/main" val="2772746475"/>
              </p:ext>
            </p:extLst>
          </p:nvPr>
        </p:nvGraphicFramePr>
        <p:xfrm>
          <a:off x="2555776" y="1772816"/>
          <a:ext cx="5076056" cy="295232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Tabela 5"/>
          <p:cNvGraphicFramePr>
            <a:graphicFrameLocks noGrp="1"/>
          </p:cNvGraphicFramePr>
          <p:nvPr>
            <p:extLst>
              <p:ext uri="{D42A27DB-BD31-4B8C-83A1-F6EECF244321}">
                <p14:modId xmlns:p14="http://schemas.microsoft.com/office/powerpoint/2010/main" val="4011526939"/>
              </p:ext>
            </p:extLst>
          </p:nvPr>
        </p:nvGraphicFramePr>
        <p:xfrm>
          <a:off x="1835696" y="4653136"/>
          <a:ext cx="6734810" cy="1588581"/>
        </p:xfrm>
        <a:graphic>
          <a:graphicData uri="http://schemas.openxmlformats.org/drawingml/2006/table">
            <a:tbl>
              <a:tblPr firstRow="1" firstCol="1" bandRow="1"/>
              <a:tblGrid>
                <a:gridCol w="3367405"/>
                <a:gridCol w="3367405"/>
              </a:tblGrid>
              <a:tr h="0">
                <a:tc>
                  <a:txBody>
                    <a:bodyPr/>
                    <a:lstStyle/>
                    <a:p>
                      <a:pPr algn="ctr">
                        <a:lnSpc>
                          <a:spcPct val="150000"/>
                        </a:lnSpc>
                        <a:spcBef>
                          <a:spcPts val="600"/>
                        </a:spcBef>
                        <a:spcAft>
                          <a:spcPts val="600"/>
                        </a:spcAft>
                      </a:pPr>
                      <a:r>
                        <a:rPr lang="pl-PL" sz="1200" b="1">
                          <a:effectLst/>
                          <a:latin typeface="Times New Roman"/>
                          <a:ea typeface="Calibri"/>
                          <a:cs typeface="Times New Roman"/>
                        </a:rPr>
                        <a:t>Klasy I - III</a:t>
                      </a:r>
                      <a:endParaRPr lang="pl-PL"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600"/>
                        </a:spcAft>
                      </a:pPr>
                      <a:r>
                        <a:rPr lang="pl-PL" sz="1200" b="1">
                          <a:effectLst/>
                          <a:latin typeface="Times New Roman"/>
                          <a:ea typeface="Calibri"/>
                          <a:cs typeface="Times New Roman"/>
                        </a:rPr>
                        <a:t>Klasy IV - VI</a:t>
                      </a:r>
                      <a:endParaRPr lang="pl-PL"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50000"/>
                        </a:lnSpc>
                        <a:spcBef>
                          <a:spcPts val="600"/>
                        </a:spcBef>
                        <a:spcAft>
                          <a:spcPts val="600"/>
                        </a:spcAft>
                      </a:pPr>
                      <a:r>
                        <a:rPr lang="pl-PL" sz="1200" b="1">
                          <a:effectLst/>
                          <a:latin typeface="Times New Roman"/>
                          <a:ea typeface="Calibri"/>
                          <a:cs typeface="Times New Roman"/>
                        </a:rPr>
                        <a:t>Tak. – 100 uczniów </a:t>
                      </a:r>
                      <a:r>
                        <a:rPr lang="pl-PL" sz="1200">
                          <a:effectLst/>
                          <a:latin typeface="Times New Roman"/>
                          <a:ea typeface="Calibri"/>
                          <a:cs typeface="Times New Roman"/>
                        </a:rPr>
                        <a:t>(83,33%)</a:t>
                      </a:r>
                      <a:endParaRPr lang="pl-PL" sz="1100">
                        <a:effectLst/>
                        <a:latin typeface="Calibri"/>
                        <a:ea typeface="Calibri"/>
                        <a:cs typeface="Times New Roman"/>
                      </a:endParaRPr>
                    </a:p>
                    <a:p>
                      <a:pPr algn="ctr">
                        <a:lnSpc>
                          <a:spcPct val="150000"/>
                        </a:lnSpc>
                        <a:spcBef>
                          <a:spcPts val="600"/>
                        </a:spcBef>
                        <a:spcAft>
                          <a:spcPts val="600"/>
                        </a:spcAft>
                      </a:pPr>
                      <a:r>
                        <a:rPr lang="pl-PL" sz="1200" b="1">
                          <a:effectLst/>
                          <a:latin typeface="Times New Roman"/>
                          <a:ea typeface="Calibri"/>
                          <a:cs typeface="Times New Roman"/>
                        </a:rPr>
                        <a:t>W jaki sposób?</a:t>
                      </a:r>
                      <a:endParaRPr lang="pl-PL"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600"/>
                        </a:spcAft>
                      </a:pPr>
                      <a:r>
                        <a:rPr lang="pl-PL" sz="1200" b="1">
                          <a:effectLst/>
                          <a:latin typeface="Times New Roman"/>
                          <a:ea typeface="Calibri"/>
                          <a:cs typeface="Times New Roman"/>
                        </a:rPr>
                        <a:t>Tak. – 97 uczniów </a:t>
                      </a:r>
                      <a:r>
                        <a:rPr lang="pl-PL" sz="1200">
                          <a:effectLst/>
                          <a:latin typeface="Times New Roman"/>
                          <a:ea typeface="Calibri"/>
                          <a:cs typeface="Times New Roman"/>
                        </a:rPr>
                        <a:t>(74,61%)</a:t>
                      </a:r>
                      <a:endParaRPr lang="pl-PL" sz="1100">
                        <a:effectLst/>
                        <a:latin typeface="Calibri"/>
                        <a:ea typeface="Calibri"/>
                        <a:cs typeface="Times New Roman"/>
                      </a:endParaRPr>
                    </a:p>
                    <a:p>
                      <a:pPr algn="ctr">
                        <a:lnSpc>
                          <a:spcPct val="150000"/>
                        </a:lnSpc>
                        <a:spcBef>
                          <a:spcPts val="600"/>
                        </a:spcBef>
                        <a:spcAft>
                          <a:spcPts val="600"/>
                        </a:spcAft>
                      </a:pPr>
                      <a:r>
                        <a:rPr lang="pl-PL" sz="1200" b="1">
                          <a:effectLst/>
                          <a:latin typeface="Times New Roman"/>
                          <a:ea typeface="Calibri"/>
                          <a:cs typeface="Times New Roman"/>
                        </a:rPr>
                        <a:t>W jaki sposób?</a:t>
                      </a:r>
                      <a:endParaRPr lang="pl-PL"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50000"/>
                        </a:lnSpc>
                        <a:spcBef>
                          <a:spcPts val="600"/>
                        </a:spcBef>
                        <a:spcAft>
                          <a:spcPts val="600"/>
                        </a:spcAft>
                      </a:pPr>
                      <a:r>
                        <a:rPr lang="pl-PL" sz="1200" b="1">
                          <a:effectLst/>
                          <a:latin typeface="Times New Roman"/>
                          <a:ea typeface="Calibri"/>
                          <a:cs typeface="Times New Roman"/>
                        </a:rPr>
                        <a:t>Nie. – 20 uczniów </a:t>
                      </a:r>
                      <a:r>
                        <a:rPr lang="pl-PL" sz="1200">
                          <a:effectLst/>
                          <a:latin typeface="Times New Roman"/>
                          <a:ea typeface="Calibri"/>
                          <a:cs typeface="Times New Roman"/>
                        </a:rPr>
                        <a:t>(16,6%)</a:t>
                      </a:r>
                      <a:endParaRPr lang="pl-PL" sz="1100">
                        <a:effectLst/>
                        <a:latin typeface="Calibri"/>
                        <a:ea typeface="Calibri"/>
                        <a:cs typeface="Times New Roman"/>
                      </a:endParaRPr>
                    </a:p>
                    <a:p>
                      <a:pPr algn="ctr">
                        <a:lnSpc>
                          <a:spcPct val="150000"/>
                        </a:lnSpc>
                        <a:spcBef>
                          <a:spcPts val="600"/>
                        </a:spcBef>
                        <a:spcAft>
                          <a:spcPts val="600"/>
                        </a:spcAft>
                      </a:pPr>
                      <a:r>
                        <a:rPr lang="pl-PL" sz="1200" b="1">
                          <a:effectLst/>
                          <a:latin typeface="Times New Roman"/>
                          <a:ea typeface="Calibri"/>
                          <a:cs typeface="Times New Roman"/>
                        </a:rPr>
                        <a:t>Co ma na to wpływ?</a:t>
                      </a:r>
                      <a:endParaRPr lang="pl-PL"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600"/>
                        </a:spcBef>
                        <a:spcAft>
                          <a:spcPts val="600"/>
                        </a:spcAft>
                      </a:pPr>
                      <a:r>
                        <a:rPr lang="pl-PL" sz="1200" b="1" dirty="0">
                          <a:effectLst/>
                          <a:latin typeface="Times New Roman"/>
                          <a:ea typeface="Calibri"/>
                          <a:cs typeface="Times New Roman"/>
                        </a:rPr>
                        <a:t>Nie. – 33 uczniów </a:t>
                      </a:r>
                      <a:r>
                        <a:rPr lang="pl-PL" sz="1200" dirty="0">
                          <a:effectLst/>
                          <a:latin typeface="Times New Roman"/>
                          <a:ea typeface="Calibri"/>
                          <a:cs typeface="Times New Roman"/>
                        </a:rPr>
                        <a:t>(22,38%)</a:t>
                      </a:r>
                      <a:endParaRPr lang="pl-PL" sz="1100" dirty="0">
                        <a:effectLst/>
                        <a:latin typeface="Calibri"/>
                        <a:ea typeface="Calibri"/>
                        <a:cs typeface="Times New Roman"/>
                      </a:endParaRPr>
                    </a:p>
                    <a:p>
                      <a:pPr algn="ctr">
                        <a:lnSpc>
                          <a:spcPct val="150000"/>
                        </a:lnSpc>
                        <a:spcBef>
                          <a:spcPts val="600"/>
                        </a:spcBef>
                        <a:spcAft>
                          <a:spcPts val="600"/>
                        </a:spcAft>
                      </a:pPr>
                      <a:r>
                        <a:rPr lang="pl-PL" sz="1200" b="1" dirty="0">
                          <a:effectLst/>
                          <a:latin typeface="Times New Roman"/>
                          <a:ea typeface="Calibri"/>
                          <a:cs typeface="Times New Roman"/>
                        </a:rPr>
                        <a:t>Co ma na to wpływ?</a:t>
                      </a:r>
                      <a:endParaRPr lang="pl-PL"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604495623"/>
      </p:ext>
    </p:extLst>
  </p:cSld>
  <p:clrMapOvr>
    <a:masterClrMapping/>
  </p:clrMapOvr>
  <p:transition spd="slow">
    <p:wip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331640" y="332656"/>
            <a:ext cx="7498080" cy="6048672"/>
          </a:xfrm>
        </p:spPr>
        <p:txBody>
          <a:bodyPr>
            <a:normAutofit/>
          </a:bodyPr>
          <a:lstStyle/>
          <a:p>
            <a:pPr marL="82296" indent="0">
              <a:buNone/>
            </a:pPr>
            <a:r>
              <a:rPr lang="pl-PL" sz="1600" b="1" dirty="0" smtClean="0"/>
              <a:t>Przykładowe, najczęstsze wypowiedzi uczniów:</a:t>
            </a:r>
          </a:p>
          <a:p>
            <a:pPr marL="82296" indent="0">
              <a:buNone/>
            </a:pPr>
            <a:endParaRPr lang="pl-PL" sz="1600" b="1" dirty="0"/>
          </a:p>
          <a:p>
            <a:pPr marL="82296" indent="0">
              <a:buNone/>
            </a:pPr>
            <a:r>
              <a:rPr lang="pl-PL" sz="1600" b="1" u="sng" dirty="0" smtClean="0"/>
              <a:t>Tak, w jaki sposób?</a:t>
            </a:r>
          </a:p>
          <a:p>
            <a:pPr marL="425196" indent="-342900">
              <a:buAutoNum type="arabicParenR"/>
            </a:pPr>
            <a:r>
              <a:rPr lang="pl-PL" sz="1600" b="1" dirty="0" smtClean="0"/>
              <a:t>„</a:t>
            </a:r>
            <a:r>
              <a:rPr lang="pl-PL" sz="1600" b="1" dirty="0"/>
              <a:t>Z</a:t>
            </a:r>
            <a:r>
              <a:rPr lang="pl-PL" sz="1600" b="1" dirty="0" smtClean="0"/>
              <a:t>achęcają nas i często mówią, żeby spróbować.”</a:t>
            </a:r>
          </a:p>
          <a:p>
            <a:pPr marL="425196" indent="-342900">
              <a:buAutoNum type="arabicParenR"/>
            </a:pPr>
            <a:r>
              <a:rPr lang="pl-PL" sz="1600" b="1" dirty="0" smtClean="0"/>
              <a:t>„Pomagają zrozumieć, wytłumaczą to, czego nie umiem.”</a:t>
            </a:r>
          </a:p>
          <a:p>
            <a:pPr marL="425196" indent="-342900">
              <a:buAutoNum type="arabicParenR"/>
            </a:pPr>
            <a:r>
              <a:rPr lang="pl-PL" sz="1600" b="1" dirty="0" smtClean="0"/>
              <a:t>„Motywują, tłumaczą różne rzeczy, których nie wiem.”</a:t>
            </a:r>
          </a:p>
          <a:p>
            <a:pPr marL="425196" indent="-342900">
              <a:buAutoNum type="arabicParenR"/>
            </a:pPr>
            <a:r>
              <a:rPr lang="pl-PL" sz="1600" b="1" dirty="0" smtClean="0"/>
              <a:t>„Niektórzy dają mi dodatkowe zadania i proponują udział w zajęciach.”</a:t>
            </a:r>
          </a:p>
          <a:p>
            <a:pPr marL="425196" indent="-342900">
              <a:buAutoNum type="arabicParenR"/>
            </a:pPr>
            <a:r>
              <a:rPr lang="pl-PL" sz="1600" b="1" dirty="0" smtClean="0"/>
              <a:t>„Stawiają plusy, oceny z aktywności i chętnie pomagają, proponują ciekawe projekty, zadania i zabawy.”</a:t>
            </a:r>
          </a:p>
          <a:p>
            <a:pPr marL="425196" indent="-342900">
              <a:buAutoNum type="arabicParenR"/>
            </a:pPr>
            <a:r>
              <a:rPr lang="pl-PL" sz="1600" b="1" dirty="0" smtClean="0"/>
              <a:t>Organizują różne gry i zabawy ułatwiające zrozumienie niejasności.”</a:t>
            </a:r>
          </a:p>
          <a:p>
            <a:pPr marL="425196" indent="-342900">
              <a:buAutoNum type="arabicParenR"/>
            </a:pPr>
            <a:r>
              <a:rPr lang="pl-PL" sz="1600" b="1" dirty="0" smtClean="0"/>
              <a:t>„Motywują mnie do nauki.”</a:t>
            </a:r>
          </a:p>
          <a:p>
            <a:pPr marL="425196" indent="-342900">
              <a:buAutoNum type="arabicParenR"/>
            </a:pPr>
            <a:r>
              <a:rPr lang="pl-PL" sz="1600" b="1" dirty="0" smtClean="0"/>
              <a:t>„Każą mi się więcej uczyć.”</a:t>
            </a:r>
          </a:p>
          <a:p>
            <a:pPr marL="425196" indent="-342900">
              <a:buAutoNum type="arabicParenR"/>
            </a:pPr>
            <a:r>
              <a:rPr lang="pl-PL" sz="1600" b="1" dirty="0" smtClean="0"/>
              <a:t>„Doceniają mój wysiłek, biorą na zawody.”</a:t>
            </a:r>
          </a:p>
          <a:p>
            <a:pPr marL="425196" indent="-342900">
              <a:buAutoNum type="arabicParenR"/>
            </a:pPr>
            <a:endParaRPr lang="pl-PL" sz="1600" b="1" dirty="0"/>
          </a:p>
          <a:p>
            <a:pPr marL="82296" indent="0">
              <a:buNone/>
            </a:pPr>
            <a:r>
              <a:rPr lang="pl-PL" sz="1600" b="1" u="sng" dirty="0" smtClean="0"/>
              <a:t>Nie,  co ma na to wpływ?</a:t>
            </a:r>
          </a:p>
          <a:p>
            <a:pPr marL="82296" indent="0" algn="just">
              <a:buNone/>
            </a:pPr>
            <a:r>
              <a:rPr lang="pl-PL" sz="1600" dirty="0"/>
              <a:t>	</a:t>
            </a:r>
            <a:r>
              <a:rPr lang="pl-PL" sz="1600" dirty="0" smtClean="0"/>
              <a:t>W tym miejscu prawie w ogóle uczniowie nie napisali komentarza, nie potrafią uzasadnić tej odpowiedzi. W jednej ankiecie pojawia się uzasadnienie:</a:t>
            </a:r>
          </a:p>
          <a:p>
            <a:pPr marL="82296" indent="0" algn="just">
              <a:buNone/>
            </a:pPr>
            <a:r>
              <a:rPr lang="pl-PL" sz="1600" b="1" dirty="0" smtClean="0"/>
              <a:t>„Nie wspierają mnie, bo najczęściej mówią tylko, że się nie zgłaszam.”</a:t>
            </a:r>
            <a:endParaRPr lang="pl-PL" sz="1600" b="1" dirty="0"/>
          </a:p>
        </p:txBody>
      </p:sp>
    </p:spTree>
    <p:extLst>
      <p:ext uri="{BB962C8B-B14F-4D97-AF65-F5344CB8AC3E}">
        <p14:creationId xmlns:p14="http://schemas.microsoft.com/office/powerpoint/2010/main" val="742160914"/>
      </p:ext>
    </p:extLst>
  </p:cSld>
  <p:clrMapOvr>
    <a:masterClrMapping/>
  </p:clrMapOvr>
  <p:transition spd="slow">
    <p:wip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435608" y="260648"/>
            <a:ext cx="7498080" cy="5987752"/>
          </a:xfrm>
        </p:spPr>
        <p:txBody>
          <a:bodyPr>
            <a:normAutofit/>
          </a:bodyPr>
          <a:lstStyle/>
          <a:p>
            <a:pPr algn="just"/>
            <a:r>
              <a:rPr lang="pl-PL" sz="1800" dirty="0"/>
              <a:t>W trakcie badań przeprowadzono również rozmowy z przedstawicielami samorządów klasowych i tymi uczniami, którzy aktywnie działają w ramach pracy w Samorządzie Uczniowskim. Wyżej wymienieni uczniowie (90% ankietowanych uczniów) bardzo chętnie biorą udział w dodatkowych akcjach i imprezach organizowanych przez szkołę, które niejednokrotnie są przez nich proponowane i inicjowane, ale nadzorowane przez nauczycieli. </a:t>
            </a:r>
          </a:p>
          <a:p>
            <a:pPr marL="82296" indent="0" algn="just">
              <a:buNone/>
            </a:pPr>
            <a:r>
              <a:rPr lang="pl-PL" sz="1800" dirty="0" smtClean="0"/>
              <a:t>Najchętniej </a:t>
            </a:r>
            <a:r>
              <a:rPr lang="pl-PL" sz="1800" dirty="0"/>
              <a:t>angażują się w:</a:t>
            </a:r>
          </a:p>
          <a:p>
            <a:pPr lvl="0" algn="just"/>
            <a:r>
              <a:rPr lang="pl-PL" sz="1600" b="1" dirty="0"/>
              <a:t>zbiórki surowców wtórnych (zakrętki, makulatura itp.)  (82% uczniów)</a:t>
            </a:r>
            <a:endParaRPr lang="pl-PL" sz="1600" dirty="0"/>
          </a:p>
          <a:p>
            <a:pPr lvl="0" algn="just"/>
            <a:r>
              <a:rPr lang="pl-PL" sz="1600" b="1" dirty="0"/>
              <a:t>występy, akademie 81 (62%uczniów)</a:t>
            </a:r>
            <a:endParaRPr lang="pl-PL" sz="1600" dirty="0"/>
          </a:p>
          <a:p>
            <a:pPr lvl="0" algn="just"/>
            <a:r>
              <a:rPr lang="pl-PL" sz="1600" b="1" dirty="0"/>
              <a:t>akcje charytatywne (56%uczniów)</a:t>
            </a:r>
            <a:endParaRPr lang="pl-PL" sz="1600" dirty="0"/>
          </a:p>
          <a:p>
            <a:pPr lvl="0" algn="just"/>
            <a:r>
              <a:rPr lang="pl-PL" sz="1600" dirty="0"/>
              <a:t>okolicznościowe akcje organizowane przez samorząd szkolny 70 uczniów (54%)</a:t>
            </a:r>
          </a:p>
          <a:p>
            <a:pPr lvl="0" algn="just"/>
            <a:r>
              <a:rPr lang="pl-PL" sz="1600" dirty="0"/>
              <a:t>kiermasze 63 uczniów (48%)</a:t>
            </a:r>
          </a:p>
          <a:p>
            <a:pPr lvl="0" algn="just"/>
            <a:r>
              <a:rPr lang="pl-PL" sz="1600" dirty="0"/>
              <a:t>akcje prozdrowotne, ekologiczne 58 uczniów (45%)</a:t>
            </a:r>
          </a:p>
          <a:p>
            <a:pPr lvl="0" algn="just"/>
            <a:r>
              <a:rPr lang="pl-PL" sz="1600" dirty="0"/>
              <a:t>akcje związane z bezpieczeństwem 53 uczniów (41%)</a:t>
            </a:r>
          </a:p>
          <a:p>
            <a:pPr lvl="0" algn="just"/>
            <a:r>
              <a:rPr lang="pl-PL" sz="1600" dirty="0"/>
              <a:t>żadnej odpowiedzi nie podkreśliło 6 uczniów (5%)</a:t>
            </a:r>
          </a:p>
          <a:p>
            <a:endParaRPr lang="pl-PL" dirty="0"/>
          </a:p>
        </p:txBody>
      </p:sp>
      <p:sp>
        <p:nvSpPr>
          <p:cNvPr id="4" name="Prostokąt 3"/>
          <p:cNvSpPr/>
          <p:nvPr/>
        </p:nvSpPr>
        <p:spPr>
          <a:xfrm>
            <a:off x="1609800" y="5085184"/>
            <a:ext cx="6984776" cy="1077218"/>
          </a:xfrm>
          <a:prstGeom prst="rect">
            <a:avLst/>
          </a:prstGeom>
        </p:spPr>
        <p:txBody>
          <a:bodyPr wrap="square">
            <a:spAutoFit/>
          </a:bodyPr>
          <a:lstStyle/>
          <a:p>
            <a:pPr algn="just"/>
            <a:r>
              <a:rPr lang="pl-PL" sz="1600" dirty="0"/>
              <a:t>Odpowiedzi ankietowanych uczniów pokrywają się z odpowiedziami rodziców. </a:t>
            </a:r>
            <a:br>
              <a:rPr lang="pl-PL" sz="1600" dirty="0"/>
            </a:br>
            <a:r>
              <a:rPr lang="pl-PL" sz="1600" dirty="0"/>
              <a:t>84% ankietowanych rodziców stwierdziło, że ich dziecko bierze udział w zajęciach pozaszkolnych a 91 % potwierdziło zaangażowanie dzieci </a:t>
            </a:r>
            <a:r>
              <a:rPr lang="pl-PL" sz="1600" dirty="0" smtClean="0"/>
              <a:t>w dodatkowe akcje </a:t>
            </a:r>
            <a:br>
              <a:rPr lang="pl-PL" sz="1600" dirty="0" smtClean="0"/>
            </a:br>
            <a:r>
              <a:rPr lang="pl-PL" sz="1600" dirty="0" smtClean="0"/>
              <a:t>i </a:t>
            </a:r>
            <a:r>
              <a:rPr lang="pl-PL" sz="1600" dirty="0"/>
              <a:t>imprezy edukacyjne organizowane przez szkołę.</a:t>
            </a:r>
          </a:p>
        </p:txBody>
      </p:sp>
    </p:spTree>
    <p:extLst>
      <p:ext uri="{BB962C8B-B14F-4D97-AF65-F5344CB8AC3E}">
        <p14:creationId xmlns:p14="http://schemas.microsoft.com/office/powerpoint/2010/main" val="3424564090"/>
      </p:ext>
    </p:extLst>
  </p:cSld>
  <p:clrMapOvr>
    <a:masterClrMapping/>
  </p:clrMapOvr>
  <p:transition spd="slow">
    <p:wip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403648" y="476672"/>
            <a:ext cx="7498080" cy="5688632"/>
          </a:xfrm>
        </p:spPr>
        <p:txBody>
          <a:bodyPr>
            <a:normAutofit fontScale="77500" lnSpcReduction="20000"/>
          </a:bodyPr>
          <a:lstStyle/>
          <a:p>
            <a:pPr marL="82296" indent="0" algn="just">
              <a:buNone/>
            </a:pPr>
            <a:r>
              <a:rPr lang="pl-PL" dirty="0"/>
              <a:t>Aktywność uczniów na zajęciach obowiązkowych </a:t>
            </a:r>
            <a:r>
              <a:rPr lang="pl-PL" dirty="0" smtClean="0"/>
              <a:t/>
            </a:r>
            <a:br>
              <a:rPr lang="pl-PL" dirty="0" smtClean="0"/>
            </a:br>
            <a:r>
              <a:rPr lang="pl-PL" dirty="0" smtClean="0"/>
              <a:t>i </a:t>
            </a:r>
            <a:r>
              <a:rPr lang="pl-PL" dirty="0"/>
              <a:t>pozalekcyjnych nie tylko przełożyła się na ich sukcesy ale również przyniosła pomyślne efekty. Odpowiadając na pytanie: </a:t>
            </a:r>
            <a:r>
              <a:rPr lang="pl-PL" b="1" i="1" dirty="0"/>
              <a:t>„Dlaczego angażujesz się w dodatkowe akcje i imprezy edukacyjne organizowane przez </a:t>
            </a:r>
            <a:r>
              <a:rPr lang="pl-PL" b="1" i="1" dirty="0" smtClean="0"/>
              <a:t>szkołę?” </a:t>
            </a:r>
            <a:r>
              <a:rPr lang="pl-PL" dirty="0" smtClean="0"/>
              <a:t>ankietowani </a:t>
            </a:r>
            <a:r>
              <a:rPr lang="pl-PL" dirty="0"/>
              <a:t>uczniowie najczęściej wybierali następujące odpowiedzi:</a:t>
            </a:r>
          </a:p>
          <a:p>
            <a:pPr lvl="0" algn="just"/>
            <a:r>
              <a:rPr lang="pl-PL" dirty="0"/>
              <a:t>rozwijam swoje zdolności i </a:t>
            </a:r>
            <a:r>
              <a:rPr lang="pl-PL" dirty="0" smtClean="0"/>
              <a:t>umiejętności 67% uczniów,</a:t>
            </a:r>
            <a:endParaRPr lang="pl-PL" dirty="0"/>
          </a:p>
          <a:p>
            <a:pPr lvl="0" algn="just"/>
            <a:r>
              <a:rPr lang="pl-PL" dirty="0"/>
              <a:t>mam satysfakcję że robię coś dobrego i ważnego </a:t>
            </a:r>
            <a:r>
              <a:rPr lang="pl-PL" dirty="0" smtClean="0"/>
              <a:t>53% uczniów,</a:t>
            </a:r>
            <a:endParaRPr lang="pl-PL" dirty="0"/>
          </a:p>
          <a:p>
            <a:pPr lvl="0" algn="just"/>
            <a:r>
              <a:rPr lang="pl-PL" dirty="0"/>
              <a:t>odkrywam swoje talenty </a:t>
            </a:r>
            <a:r>
              <a:rPr lang="pl-PL" dirty="0" smtClean="0"/>
              <a:t>48% uczniów,</a:t>
            </a:r>
            <a:endParaRPr lang="pl-PL" dirty="0"/>
          </a:p>
          <a:p>
            <a:pPr lvl="0" algn="just"/>
            <a:r>
              <a:rPr lang="pl-PL" dirty="0"/>
              <a:t>otrzymuję wyższą ocenę z zachowania </a:t>
            </a:r>
            <a:r>
              <a:rPr lang="pl-PL" dirty="0" smtClean="0"/>
              <a:t>36% </a:t>
            </a:r>
            <a:r>
              <a:rPr lang="pl-PL" dirty="0"/>
              <a:t>uczniów </a:t>
            </a:r>
            <a:r>
              <a:rPr lang="pl-PL" dirty="0" smtClean="0"/>
              <a:t>,</a:t>
            </a:r>
            <a:endParaRPr lang="pl-PL" dirty="0"/>
          </a:p>
          <a:p>
            <a:pPr lvl="0" algn="just"/>
            <a:r>
              <a:rPr lang="pl-PL" dirty="0"/>
              <a:t>staję się odpowiedzialny </a:t>
            </a:r>
            <a:r>
              <a:rPr lang="pl-PL" dirty="0" smtClean="0"/>
              <a:t>35% uczniów,</a:t>
            </a:r>
            <a:endParaRPr lang="pl-PL" dirty="0"/>
          </a:p>
          <a:p>
            <a:pPr lvl="0" algn="just"/>
            <a:r>
              <a:rPr lang="pl-PL" dirty="0"/>
              <a:t>kształtuję zdolności organizacyjne </a:t>
            </a:r>
            <a:r>
              <a:rPr lang="pl-PL" dirty="0" smtClean="0"/>
              <a:t>33% uczniów,</a:t>
            </a:r>
            <a:endParaRPr lang="pl-PL" dirty="0"/>
          </a:p>
          <a:p>
            <a:pPr lvl="0" algn="just"/>
            <a:r>
              <a:rPr lang="pl-PL" dirty="0"/>
              <a:t>łatwiej mobilizuję się do nauki </a:t>
            </a:r>
            <a:r>
              <a:rPr lang="pl-PL" dirty="0" smtClean="0"/>
              <a:t>31% uczniów.</a:t>
            </a:r>
            <a:endParaRPr lang="pl-PL" dirty="0"/>
          </a:p>
        </p:txBody>
      </p:sp>
    </p:spTree>
    <p:extLst>
      <p:ext uri="{BB962C8B-B14F-4D97-AF65-F5344CB8AC3E}">
        <p14:creationId xmlns:p14="http://schemas.microsoft.com/office/powerpoint/2010/main" val="1679607858"/>
      </p:ext>
    </p:extLst>
  </p:cSld>
  <p:clrMapOvr>
    <a:masterClrMapping/>
  </p:clrMapOvr>
  <p:transition spd="slow">
    <p:wip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435608" y="260648"/>
            <a:ext cx="7498080" cy="6264696"/>
          </a:xfrm>
        </p:spPr>
        <p:txBody>
          <a:bodyPr>
            <a:normAutofit fontScale="70000" lnSpcReduction="20000"/>
          </a:bodyPr>
          <a:lstStyle/>
          <a:p>
            <a:pPr marL="82296" indent="0" algn="just">
              <a:buNone/>
            </a:pPr>
            <a:r>
              <a:rPr lang="pl-PL" dirty="0"/>
              <a:t>W czasie tego spotkania i rozmowy z uczniami zapytaliśmy ich o to, czy</a:t>
            </a:r>
            <a:r>
              <a:rPr lang="pl-PL" b="1" dirty="0"/>
              <a:t> </a:t>
            </a:r>
            <a:r>
              <a:rPr lang="pl-PL" dirty="0"/>
              <a:t>mają możliwość zaproponowania własnych inicjatyw, pomysłów, imprez, akcji?</a:t>
            </a:r>
          </a:p>
          <a:p>
            <a:pPr marL="82296" indent="0" algn="just">
              <a:buNone/>
            </a:pPr>
            <a:endParaRPr lang="pl-PL" dirty="0" smtClean="0"/>
          </a:p>
          <a:p>
            <a:pPr marL="82296" indent="0" algn="just">
              <a:buNone/>
            </a:pPr>
            <a:r>
              <a:rPr lang="pl-PL" dirty="0" smtClean="0"/>
              <a:t>Analiza </a:t>
            </a:r>
            <a:r>
              <a:rPr lang="pl-PL" dirty="0"/>
              <a:t>odpowiedzi uczniów wykazała, że angażują się oni nie tylko w zajęcia pozalekcyjne, imprezy i akcje edukacyjne organizowane przez szkolę ale również zgłaszają swoje propozycje.</a:t>
            </a:r>
            <a:r>
              <a:rPr lang="pl-PL" b="1" dirty="0"/>
              <a:t> </a:t>
            </a:r>
            <a:r>
              <a:rPr lang="pl-PL" dirty="0"/>
              <a:t>Na pytanie </a:t>
            </a:r>
            <a:r>
              <a:rPr lang="pl-PL" b="1" dirty="0"/>
              <a:t>„Które z Twoich pomysłów </a:t>
            </a:r>
            <a:r>
              <a:rPr lang="pl-PL" b="1" dirty="0" smtClean="0"/>
              <a:t/>
            </a:r>
            <a:br>
              <a:rPr lang="pl-PL" b="1" dirty="0" smtClean="0"/>
            </a:br>
            <a:r>
              <a:rPr lang="pl-PL" b="1" dirty="0" smtClean="0"/>
              <a:t>i </a:t>
            </a:r>
            <a:r>
              <a:rPr lang="pl-PL" b="1" dirty="0"/>
              <a:t>propozycji zostały uwzględnione w życiu klasy </a:t>
            </a:r>
            <a:r>
              <a:rPr lang="pl-PL" b="1" dirty="0" smtClean="0"/>
              <a:t/>
            </a:r>
            <a:br>
              <a:rPr lang="pl-PL" b="1" dirty="0" smtClean="0"/>
            </a:br>
            <a:r>
              <a:rPr lang="pl-PL" b="1" dirty="0" smtClean="0"/>
              <a:t>i </a:t>
            </a:r>
            <a:r>
              <a:rPr lang="pl-PL" b="1" dirty="0"/>
              <a:t>szkoły?</a:t>
            </a:r>
            <a:r>
              <a:rPr lang="pl-PL" dirty="0"/>
              <a:t> </a:t>
            </a:r>
            <a:endParaRPr lang="pl-PL" dirty="0" smtClean="0"/>
          </a:p>
          <a:p>
            <a:pPr marL="82296" indent="0" algn="just">
              <a:buNone/>
            </a:pPr>
            <a:endParaRPr lang="pl-PL" dirty="0"/>
          </a:p>
          <a:p>
            <a:pPr marL="82296" indent="0" algn="just">
              <a:buNone/>
            </a:pPr>
            <a:r>
              <a:rPr lang="pl-PL" dirty="0" smtClean="0"/>
              <a:t>Uczniowie </a:t>
            </a:r>
            <a:r>
              <a:rPr lang="pl-PL" dirty="0"/>
              <a:t>odpowiedzieli następująco:</a:t>
            </a:r>
          </a:p>
          <a:p>
            <a:pPr lvl="0"/>
            <a:r>
              <a:rPr lang="pl-PL" dirty="0" smtClean="0"/>
              <a:t>Zabawy andrzejkowe - </a:t>
            </a:r>
            <a:r>
              <a:rPr lang="pl-PL" dirty="0"/>
              <a:t>3 uczniów,</a:t>
            </a:r>
          </a:p>
          <a:p>
            <a:pPr lvl="0"/>
            <a:r>
              <a:rPr lang="pl-PL" dirty="0"/>
              <a:t>gry i zabawy - 4 uczniów,</a:t>
            </a:r>
          </a:p>
          <a:p>
            <a:pPr lvl="0"/>
            <a:r>
              <a:rPr lang="pl-PL" dirty="0"/>
              <a:t>wycieczki  - 1 uczeń,</a:t>
            </a:r>
          </a:p>
          <a:p>
            <a:pPr lvl="0"/>
            <a:r>
              <a:rPr lang="pl-PL" dirty="0" smtClean="0"/>
              <a:t>uroczystości, szkolne  </a:t>
            </a:r>
            <a:r>
              <a:rPr lang="pl-PL" dirty="0"/>
              <a:t>- 4 uczniów</a:t>
            </a:r>
          </a:p>
          <a:p>
            <a:pPr lvl="0"/>
            <a:r>
              <a:rPr lang="pl-PL" dirty="0"/>
              <a:t>pomysły na Dzień Kobiet, Dzień Chłopca  - 5 uczniów,</a:t>
            </a:r>
          </a:p>
          <a:p>
            <a:pPr marL="82296" lvl="0" indent="0">
              <a:buNone/>
            </a:pPr>
            <a:r>
              <a:rPr lang="pl-PL" dirty="0" smtClean="0"/>
              <a:t>.</a:t>
            </a:r>
            <a:endParaRPr lang="pl-PL" dirty="0"/>
          </a:p>
          <a:p>
            <a:pPr marL="82296" indent="0">
              <a:buNone/>
            </a:pPr>
            <a:endParaRPr lang="pl-PL" dirty="0"/>
          </a:p>
        </p:txBody>
      </p:sp>
    </p:spTree>
    <p:extLst>
      <p:ext uri="{BB962C8B-B14F-4D97-AF65-F5344CB8AC3E}">
        <p14:creationId xmlns:p14="http://schemas.microsoft.com/office/powerpoint/2010/main" val="736132855"/>
      </p:ext>
    </p:extLst>
  </p:cSld>
  <p:clrMapOvr>
    <a:masterClrMapping/>
  </p:clrMapOvr>
  <p:transition spd="slow">
    <p:wip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331640" y="548680"/>
            <a:ext cx="7498080" cy="6192688"/>
          </a:xfrm>
        </p:spPr>
        <p:txBody>
          <a:bodyPr>
            <a:normAutofit fontScale="55000" lnSpcReduction="20000"/>
          </a:bodyPr>
          <a:lstStyle/>
          <a:p>
            <a:pPr marL="82296" indent="0" algn="just">
              <a:lnSpc>
                <a:spcPct val="120000"/>
              </a:lnSpc>
              <a:buNone/>
            </a:pPr>
            <a:r>
              <a:rPr lang="pl-PL" dirty="0"/>
              <a:t>W szkole </a:t>
            </a:r>
            <a:r>
              <a:rPr lang="pl-PL" b="1" u="sng" dirty="0"/>
              <a:t>prężnie działa Samorząd Uczniowski</a:t>
            </a:r>
            <a:r>
              <a:rPr lang="pl-PL" u="sng" dirty="0"/>
              <a:t>, </a:t>
            </a:r>
            <a:r>
              <a:rPr lang="pl-PL" dirty="0"/>
              <a:t>składający się </a:t>
            </a:r>
            <a:r>
              <a:rPr lang="pl-PL" dirty="0" smtClean="0"/>
              <a:t/>
            </a:r>
            <a:br>
              <a:rPr lang="pl-PL" dirty="0" smtClean="0"/>
            </a:br>
            <a:r>
              <a:rPr lang="pl-PL" dirty="0" smtClean="0"/>
              <a:t>z </a:t>
            </a:r>
            <a:r>
              <a:rPr lang="pl-PL" dirty="0"/>
              <a:t>uczniów klas </a:t>
            </a:r>
            <a:r>
              <a:rPr lang="pl-PL" dirty="0" smtClean="0"/>
              <a:t>3 – 6. Przewodniczący </a:t>
            </a:r>
            <a:r>
              <a:rPr lang="pl-PL" dirty="0"/>
              <a:t>SU oraz opiekunowie zostali wybrani </a:t>
            </a:r>
            <a:r>
              <a:rPr lang="pl-PL" dirty="0" smtClean="0"/>
              <a:t/>
            </a:r>
            <a:br>
              <a:rPr lang="pl-PL" dirty="0" smtClean="0"/>
            </a:br>
            <a:r>
              <a:rPr lang="pl-PL" dirty="0" smtClean="0"/>
              <a:t>w </a:t>
            </a:r>
            <a:r>
              <a:rPr lang="pl-PL" dirty="0"/>
              <a:t>drodze  powszechnego i tajnego głosowania. Analiza dokumentacji: planów pracy </a:t>
            </a:r>
            <a:r>
              <a:rPr lang="pl-PL" dirty="0" smtClean="0"/>
              <a:t>SU, </a:t>
            </a:r>
            <a:r>
              <a:rPr lang="pl-PL" dirty="0"/>
              <a:t>protokołów z zebrań, sprawozdań </a:t>
            </a:r>
            <a:r>
              <a:rPr lang="pl-PL" dirty="0" smtClean="0"/>
              <a:t/>
            </a:r>
            <a:br>
              <a:rPr lang="pl-PL" dirty="0" smtClean="0"/>
            </a:br>
            <a:r>
              <a:rPr lang="pl-PL" dirty="0" smtClean="0"/>
              <a:t>z </a:t>
            </a:r>
            <a:r>
              <a:rPr lang="pl-PL" dirty="0"/>
              <a:t>akcji oraz przeprowadzony wywiad z przedstawicielami SU wykazały, że </a:t>
            </a:r>
            <a:r>
              <a:rPr lang="pl-PL" dirty="0" smtClean="0"/>
              <a:t/>
            </a:r>
            <a:br>
              <a:rPr lang="pl-PL" dirty="0" smtClean="0"/>
            </a:br>
            <a:r>
              <a:rPr lang="pl-PL" dirty="0" smtClean="0"/>
              <a:t>w </a:t>
            </a:r>
            <a:r>
              <a:rPr lang="pl-PL" dirty="0"/>
              <a:t>ciągu roku szkolnego regularnie odbywały się spotkania przedstawicieli SU, podczas których omawiano pomysły uczniów dotyczące akcji, </a:t>
            </a:r>
            <a:r>
              <a:rPr lang="pl-PL" dirty="0" smtClean="0"/>
              <a:t>konkursów</a:t>
            </a:r>
            <a:br>
              <a:rPr lang="pl-PL" dirty="0" smtClean="0"/>
            </a:br>
            <a:r>
              <a:rPr lang="pl-PL" dirty="0" smtClean="0"/>
              <a:t> </a:t>
            </a:r>
            <a:r>
              <a:rPr lang="pl-PL" dirty="0"/>
              <a:t>i imprez oraz szczegóły ich realizacji. Wszyscy uczniowie będący reprezentantami Samorządu byli zaangażowani w jego pracę oraz wywiązywali się ze swoich obowiązków. </a:t>
            </a:r>
          </a:p>
          <a:p>
            <a:pPr marL="82296" indent="0" algn="just">
              <a:lnSpc>
                <a:spcPct val="120000"/>
              </a:lnSpc>
              <a:buNone/>
            </a:pPr>
            <a:r>
              <a:rPr lang="pl-PL" dirty="0"/>
              <a:t>Uczniowie wchodzący w skład pocztu sztandarowego i flagowego przygotowywali </a:t>
            </a:r>
            <a:r>
              <a:rPr lang="pl-PL" dirty="0" smtClean="0"/>
              <a:t>i </a:t>
            </a:r>
            <a:r>
              <a:rPr lang="pl-PL" dirty="0"/>
              <a:t>reprezentowali naszą szkołę podczas uroczystości na terenie miasta. Członkowie SU chętnie pomagają w trakcie uroczystości na terenie naszej szkoły. Przez cały czas widoczne jest bardzo duże zaangażowanie członków Samorządu Uczniowskiego w pracę na rzecz Szkoły – pomoc młodszym uczniom, nauczycielom i pracownikom szkoły w zależności od potrzeb. Cenne jest to, że potrafią oni zachęcić i wciągnąć w podjęte działania i inicjatywy innych uczniów z naszej szkoły.</a:t>
            </a:r>
          </a:p>
        </p:txBody>
      </p:sp>
    </p:spTree>
    <p:extLst>
      <p:ext uri="{BB962C8B-B14F-4D97-AF65-F5344CB8AC3E}">
        <p14:creationId xmlns:p14="http://schemas.microsoft.com/office/powerpoint/2010/main" val="1443576413"/>
      </p:ext>
    </p:extLst>
  </p:cSld>
  <p:clrMapOvr>
    <a:masterClrMapping/>
  </p:clrMapOvr>
  <p:transition spd="slow">
    <p:wip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435608" y="188640"/>
            <a:ext cx="7498080" cy="6336704"/>
          </a:xfrm>
        </p:spPr>
        <p:txBody>
          <a:bodyPr>
            <a:normAutofit fontScale="47500" lnSpcReduction="20000"/>
          </a:bodyPr>
          <a:lstStyle/>
          <a:p>
            <a:pPr marL="82296" indent="0">
              <a:buNone/>
            </a:pPr>
            <a:r>
              <a:rPr lang="pl-PL" dirty="0"/>
              <a:t>Członkowie Samorządu Uczniowskiego wraz z opiekunami:</a:t>
            </a:r>
          </a:p>
          <a:p>
            <a:pPr algn="just"/>
            <a:r>
              <a:rPr lang="pl-PL" dirty="0" smtClean="0"/>
              <a:t>zorganizowali </a:t>
            </a:r>
            <a:r>
              <a:rPr lang="pl-PL" dirty="0"/>
              <a:t>wybory na </a:t>
            </a:r>
            <a:r>
              <a:rPr lang="pl-PL" dirty="0" err="1" smtClean="0"/>
              <a:t>Mister’a</a:t>
            </a:r>
            <a:r>
              <a:rPr lang="pl-PL" dirty="0" smtClean="0"/>
              <a:t> </a:t>
            </a:r>
            <a:r>
              <a:rPr lang="pl-PL" dirty="0"/>
              <a:t>Szkoły z okazji Dnia Chłopaka, przygotowali  konkurs, zadania i muzykę.  </a:t>
            </a:r>
          </a:p>
          <a:p>
            <a:pPr algn="just"/>
            <a:r>
              <a:rPr lang="pl-PL" dirty="0" smtClean="0"/>
              <a:t>zorganizowali </a:t>
            </a:r>
            <a:r>
              <a:rPr lang="pl-PL" dirty="0"/>
              <a:t>Andrzejki  dla całej szkoły w czasie przerw, przygotowali konkursy, muzykę, zabawy i przeprowadzili wróżby w trakcie zabawy – przebranie i duże zaangażowanie uczniów.</a:t>
            </a:r>
          </a:p>
          <a:p>
            <a:pPr algn="just"/>
            <a:r>
              <a:rPr lang="pl-PL" dirty="0" smtClean="0"/>
              <a:t>przygotowali </a:t>
            </a:r>
            <a:r>
              <a:rPr lang="pl-PL" dirty="0"/>
              <a:t>wizytę św. Mikołaja w klasach starszych i młodszych zgodnie </a:t>
            </a:r>
            <a:br>
              <a:rPr lang="pl-PL" dirty="0"/>
            </a:br>
            <a:r>
              <a:rPr lang="pl-PL" dirty="0"/>
              <a:t>ze zgłoszonym zapotrzebowaniem.</a:t>
            </a:r>
          </a:p>
          <a:p>
            <a:pPr algn="just"/>
            <a:r>
              <a:rPr lang="pl-PL" dirty="0" smtClean="0"/>
              <a:t>przygotowali </a:t>
            </a:r>
            <a:r>
              <a:rPr lang="pl-PL" dirty="0"/>
              <a:t>konkursy, dyplomy i dekoracje na bal karnawałowy</a:t>
            </a:r>
            <a:r>
              <a:rPr lang="pl-PL" dirty="0" smtClean="0"/>
              <a:t>. oraz </a:t>
            </a:r>
            <a:r>
              <a:rPr lang="pl-PL" dirty="0"/>
              <a:t>wzięli udział w uroczystym apelu z okazji święta Komisji Edukacji Narodowej.</a:t>
            </a:r>
          </a:p>
          <a:p>
            <a:pPr algn="just"/>
            <a:r>
              <a:rPr lang="pl-PL" dirty="0" smtClean="0"/>
              <a:t>przygotowali  </a:t>
            </a:r>
            <a:r>
              <a:rPr lang="pl-PL" dirty="0"/>
              <a:t>kartki  okolicznościowe  z okazji święta KEN dla emerytowanych pracowników naszej szkoły i samodzielne je wysłali. </a:t>
            </a:r>
          </a:p>
          <a:p>
            <a:pPr algn="just"/>
            <a:r>
              <a:rPr lang="pl-PL" dirty="0" smtClean="0"/>
              <a:t>przeprowadzili </a:t>
            </a:r>
            <a:r>
              <a:rPr lang="pl-PL" dirty="0"/>
              <a:t>zbiórkę dla zwierząt ze schroniska miejskiego. Zebraną karmę zawieźli</a:t>
            </a:r>
            <a:br>
              <a:rPr lang="pl-PL" dirty="0"/>
            </a:br>
            <a:r>
              <a:rPr lang="pl-PL" dirty="0"/>
              <a:t> w listopadzie dla zwierząt. Dzięki tej akcji kilkoro dzieci zostało stałymi wolontariuszami </a:t>
            </a:r>
            <a:br>
              <a:rPr lang="pl-PL" dirty="0"/>
            </a:br>
            <a:r>
              <a:rPr lang="pl-PL" dirty="0"/>
              <a:t>i teraz regularnie odwiedzają schronisko.</a:t>
            </a:r>
          </a:p>
          <a:p>
            <a:pPr algn="just"/>
            <a:r>
              <a:rPr lang="pl-PL" dirty="0" smtClean="0"/>
              <a:t>zorganizowali </a:t>
            </a:r>
            <a:r>
              <a:rPr lang="pl-PL" dirty="0"/>
              <a:t>kiermasz świąteczny na rzecz Domu Samotnej Matki. Zebrali 374 zł., które zostały przekazane na ręce p. dyrektor DSM. </a:t>
            </a:r>
          </a:p>
          <a:p>
            <a:pPr algn="just"/>
            <a:r>
              <a:rPr lang="pl-PL" dirty="0" smtClean="0"/>
              <a:t>zorganizowali </a:t>
            </a:r>
            <a:r>
              <a:rPr lang="pl-PL" dirty="0"/>
              <a:t>zbiórkę ubrań, zabawek, pościeli oraz rzeczy potrzebnych samotnym matkom i ich dzieciom. Rzeczy zostały przewiezione do DSM przed świętami. </a:t>
            </a:r>
          </a:p>
          <a:p>
            <a:pPr algn="just"/>
            <a:r>
              <a:rPr lang="pl-PL" dirty="0" smtClean="0"/>
              <a:t>w </a:t>
            </a:r>
            <a:r>
              <a:rPr lang="pl-PL" dirty="0"/>
              <a:t>styczniu po raz drugi nasi uczniowie odwiedzili DSM. Uczniowie z klasy III b i III c wraz ze swoimi wychowawcami p. W. Bas i p. H. </a:t>
            </a:r>
            <a:r>
              <a:rPr lang="pl-PL" dirty="0" err="1"/>
              <a:t>Kulbidą</a:t>
            </a:r>
            <a:r>
              <a:rPr lang="pl-PL" dirty="0"/>
              <a:t> - Pietrzak zaprezentowali swoje jasełka oraz ponownie przekazali sporo ubrań.</a:t>
            </a:r>
          </a:p>
          <a:p>
            <a:pPr algn="just"/>
            <a:r>
              <a:rPr lang="pl-PL" dirty="0" smtClean="0"/>
              <a:t>w </a:t>
            </a:r>
            <a:r>
              <a:rPr lang="pl-PL" dirty="0"/>
              <a:t>październiku wzięli czynny udział w akcji charytatywnej na rzecz dzieci niepełnosprawnych „Szkoło! Pomóż i Ty” w którą bardzo czynnie włączyli społeczność całej Szkoły. W tym roku pomagaliśmy Danielowi Czerniakowi, który cierpi na dziecięce porażenie mózgowe.  .</a:t>
            </a:r>
          </a:p>
          <a:p>
            <a:pPr algn="just"/>
            <a:r>
              <a:rPr lang="pl-PL" dirty="0" smtClean="0"/>
              <a:t>wszyscy </a:t>
            </a:r>
            <a:r>
              <a:rPr lang="pl-PL" dirty="0"/>
              <a:t>pod kierunkiem członków Samorządu Uczniowskiego  wzięliśmy czynny udział</a:t>
            </a:r>
            <a:br>
              <a:rPr lang="pl-PL" dirty="0"/>
            </a:br>
            <a:r>
              <a:rPr lang="pl-PL" dirty="0" smtClean="0"/>
              <a:t>w </a:t>
            </a:r>
            <a:r>
              <a:rPr lang="pl-PL" dirty="0"/>
              <a:t>ogólnopolskiej akcji „Góra Grosza” i usypaliśmy ogromną górę monet, która zostanie przekazana na rzecz dzieci z domów dziecka i rodzin zastępczych.  </a:t>
            </a:r>
          </a:p>
          <a:p>
            <a:pPr marL="82296" indent="0">
              <a:buNone/>
            </a:pPr>
            <a:endParaRPr lang="pl-PL" dirty="0"/>
          </a:p>
        </p:txBody>
      </p:sp>
    </p:spTree>
    <p:extLst>
      <p:ext uri="{BB962C8B-B14F-4D97-AF65-F5344CB8AC3E}">
        <p14:creationId xmlns:p14="http://schemas.microsoft.com/office/powerpoint/2010/main" val="4185231161"/>
      </p:ext>
    </p:extLst>
  </p:cSld>
  <p:clrMapOvr>
    <a:masterClrMapping/>
  </p:clrMapOvr>
  <p:transition spd="slow">
    <p:wip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403648" y="260648"/>
            <a:ext cx="7498080" cy="6264696"/>
          </a:xfrm>
        </p:spPr>
        <p:txBody>
          <a:bodyPr/>
          <a:lstStyle/>
          <a:p>
            <a:pPr algn="just"/>
            <a:r>
              <a:rPr lang="pl-PL" sz="2800" b="1" u="sng" dirty="0"/>
              <a:t>Wyniki  ankiety dla rodziców ,,Uczniowie są aktywni’’</a:t>
            </a:r>
            <a:endParaRPr lang="pl-PL" sz="2800" u="sng" dirty="0"/>
          </a:p>
          <a:p>
            <a:pPr marL="82296" indent="0" algn="just">
              <a:buNone/>
            </a:pPr>
            <a:endParaRPr lang="pl-PL" dirty="0" smtClean="0"/>
          </a:p>
          <a:p>
            <a:pPr marL="82296" indent="0" algn="just">
              <a:buNone/>
            </a:pPr>
            <a:r>
              <a:rPr lang="pl-PL" dirty="0" smtClean="0"/>
              <a:t>	Do </a:t>
            </a:r>
            <a:r>
              <a:rPr lang="pl-PL" dirty="0"/>
              <a:t>ankiety przystąpiło </a:t>
            </a:r>
            <a:r>
              <a:rPr lang="pl-PL" b="1" u="sng" dirty="0"/>
              <a:t>169 rodziców (31,35%).</a:t>
            </a:r>
            <a:r>
              <a:rPr lang="pl-PL" dirty="0"/>
              <a:t> Raport przedstawia wyniki ankiety przeprowadzonej pod koniec II semestru roku szkolnego 2016/2017. Ankieta była anonimowa</a:t>
            </a:r>
            <a:r>
              <a:rPr lang="pl-PL" dirty="0" smtClean="0"/>
              <a:t>.</a:t>
            </a:r>
          </a:p>
          <a:p>
            <a:pPr marL="82296" indent="0" algn="just">
              <a:buNone/>
            </a:pPr>
            <a:r>
              <a:rPr lang="pl-PL" dirty="0"/>
              <a:t>	</a:t>
            </a:r>
            <a:r>
              <a:rPr lang="pl-PL" dirty="0" smtClean="0"/>
              <a:t> </a:t>
            </a:r>
            <a:r>
              <a:rPr lang="pl-PL" dirty="0"/>
              <a:t>Brali w niej udział rodzice uczniów uczęszczających do różnych poziomów klas.</a:t>
            </a:r>
          </a:p>
        </p:txBody>
      </p:sp>
    </p:spTree>
    <p:extLst>
      <p:ext uri="{BB962C8B-B14F-4D97-AF65-F5344CB8AC3E}">
        <p14:creationId xmlns:p14="http://schemas.microsoft.com/office/powerpoint/2010/main" val="1919164796"/>
      </p:ext>
    </p:extLst>
  </p:cSld>
  <p:clrMapOvr>
    <a:masterClrMapping/>
  </p:clrMapOvr>
  <p:transition spd="slow">
    <p:wip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435608" y="332656"/>
            <a:ext cx="7498080" cy="6264696"/>
          </a:xfrm>
        </p:spPr>
        <p:txBody>
          <a:bodyPr>
            <a:normAutofit/>
          </a:bodyPr>
          <a:lstStyle/>
          <a:p>
            <a:pPr algn="just"/>
            <a:r>
              <a:rPr lang="pl-PL" sz="2800" b="1" u="sng" dirty="0"/>
              <a:t>Moje dziecko chętnie uczestniczy </a:t>
            </a:r>
            <a:r>
              <a:rPr lang="pl-PL" sz="2800" b="1" u="sng" dirty="0" smtClean="0"/>
              <a:t/>
            </a:r>
            <a:br>
              <a:rPr lang="pl-PL" sz="2800" b="1" u="sng" dirty="0" smtClean="0"/>
            </a:br>
            <a:r>
              <a:rPr lang="pl-PL" sz="2800" b="1" u="sng" dirty="0" smtClean="0"/>
              <a:t>w </a:t>
            </a:r>
            <a:r>
              <a:rPr lang="pl-PL" sz="2800" b="1" u="sng" dirty="0"/>
              <a:t>zajęciach prowadzonych w szkole.</a:t>
            </a:r>
            <a:endParaRPr lang="pl-PL" sz="2800" u="sng" dirty="0"/>
          </a:p>
        </p:txBody>
      </p:sp>
      <p:graphicFrame>
        <p:nvGraphicFramePr>
          <p:cNvPr id="4" name="Wykres 3"/>
          <p:cNvGraphicFramePr/>
          <p:nvPr>
            <p:extLst>
              <p:ext uri="{D42A27DB-BD31-4B8C-83A1-F6EECF244321}">
                <p14:modId xmlns:p14="http://schemas.microsoft.com/office/powerpoint/2010/main" val="146653720"/>
              </p:ext>
            </p:extLst>
          </p:nvPr>
        </p:nvGraphicFramePr>
        <p:xfrm>
          <a:off x="1907704" y="1484784"/>
          <a:ext cx="6480720" cy="3456384"/>
        </p:xfrm>
        <a:graphic>
          <a:graphicData uri="http://schemas.openxmlformats.org/drawingml/2006/chart">
            <c:chart xmlns:c="http://schemas.openxmlformats.org/drawingml/2006/chart" xmlns:r="http://schemas.openxmlformats.org/officeDocument/2006/relationships" r:id="rId2"/>
          </a:graphicData>
        </a:graphic>
      </p:graphicFrame>
      <p:sp>
        <p:nvSpPr>
          <p:cNvPr id="5" name="Prostokąt 4"/>
          <p:cNvSpPr/>
          <p:nvPr/>
        </p:nvSpPr>
        <p:spPr>
          <a:xfrm>
            <a:off x="1691680" y="5013176"/>
            <a:ext cx="6768752" cy="923330"/>
          </a:xfrm>
          <a:prstGeom prst="rect">
            <a:avLst/>
          </a:prstGeom>
        </p:spPr>
        <p:txBody>
          <a:bodyPr wrap="square">
            <a:spAutoFit/>
          </a:bodyPr>
          <a:lstStyle/>
          <a:p>
            <a:pPr algn="just"/>
            <a:r>
              <a:rPr lang="pl-PL" dirty="0"/>
              <a:t>Zdecydowana większość ankietowanych rodziców, bo w sumie około 90% uważa, że dzieci na zajęcia prowadzone w naszej szkole przychodzą z </a:t>
            </a:r>
            <a:r>
              <a:rPr lang="pl-PL" dirty="0" smtClean="0"/>
              <a:t>chęcią.  To </a:t>
            </a:r>
            <a:r>
              <a:rPr lang="pl-PL" dirty="0"/>
              <a:t>cieszy.</a:t>
            </a:r>
          </a:p>
        </p:txBody>
      </p:sp>
    </p:spTree>
    <p:extLst>
      <p:ext uri="{BB962C8B-B14F-4D97-AF65-F5344CB8AC3E}">
        <p14:creationId xmlns:p14="http://schemas.microsoft.com/office/powerpoint/2010/main" val="366513357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435608" y="260648"/>
            <a:ext cx="7498080" cy="5987752"/>
          </a:xfrm>
        </p:spPr>
        <p:txBody>
          <a:bodyPr>
            <a:normAutofit/>
          </a:bodyPr>
          <a:lstStyle/>
          <a:p>
            <a:pPr algn="just"/>
            <a:r>
              <a:rPr lang="pl-PL" sz="2800" b="1" u="sng" dirty="0"/>
              <a:t>Szkoła aktywizuje moje dziecko poprzez bogatą ofertę zajęć pozalekcyjnych.</a:t>
            </a:r>
            <a:endParaRPr lang="pl-PL" sz="2800" u="sng" dirty="0"/>
          </a:p>
        </p:txBody>
      </p:sp>
      <p:graphicFrame>
        <p:nvGraphicFramePr>
          <p:cNvPr id="4" name="Wykres 3"/>
          <p:cNvGraphicFramePr/>
          <p:nvPr>
            <p:extLst>
              <p:ext uri="{D42A27DB-BD31-4B8C-83A1-F6EECF244321}">
                <p14:modId xmlns:p14="http://schemas.microsoft.com/office/powerpoint/2010/main" val="2270207258"/>
              </p:ext>
            </p:extLst>
          </p:nvPr>
        </p:nvGraphicFramePr>
        <p:xfrm>
          <a:off x="1763688" y="1484784"/>
          <a:ext cx="6552728" cy="3456384"/>
        </p:xfrm>
        <a:graphic>
          <a:graphicData uri="http://schemas.openxmlformats.org/drawingml/2006/chart">
            <c:chart xmlns:c="http://schemas.openxmlformats.org/drawingml/2006/chart" xmlns:r="http://schemas.openxmlformats.org/officeDocument/2006/relationships" r:id="rId2"/>
          </a:graphicData>
        </a:graphic>
      </p:graphicFrame>
      <p:sp>
        <p:nvSpPr>
          <p:cNvPr id="5" name="Prostokąt 4"/>
          <p:cNvSpPr/>
          <p:nvPr/>
        </p:nvSpPr>
        <p:spPr>
          <a:xfrm>
            <a:off x="1735204" y="4869160"/>
            <a:ext cx="6840760" cy="1569660"/>
          </a:xfrm>
          <a:prstGeom prst="rect">
            <a:avLst/>
          </a:prstGeom>
        </p:spPr>
        <p:txBody>
          <a:bodyPr wrap="square">
            <a:spAutoFit/>
          </a:bodyPr>
          <a:lstStyle/>
          <a:p>
            <a:pPr algn="just"/>
            <a:r>
              <a:rPr lang="pl-PL" sz="1600" dirty="0"/>
              <a:t>Twierdząco odpowiedziało 19% respondentów, 42% badanych odpowiedziało ,,raczej tak’’. Większość rodziców uważa, że dzieci mają do wyboru wystarczająco bogatą paletę zajęć  pozalekcyjnych, na których mogą się wszechstronnie realizować. Niestety około </a:t>
            </a:r>
            <a:r>
              <a:rPr lang="pl-PL" sz="1600" b="1" dirty="0"/>
              <a:t>40% rodziców nie zadowala proponowana na dziś lista zajęć oferowanych przez szkołę. </a:t>
            </a:r>
            <a:r>
              <a:rPr lang="pl-PL" sz="1600" dirty="0"/>
              <a:t>Dobrze byłoby sprostać w przyszłości oczekiwaniom dzieci  i rodziców w tym zakresie.</a:t>
            </a:r>
          </a:p>
        </p:txBody>
      </p:sp>
    </p:spTree>
    <p:extLst>
      <p:ext uri="{BB962C8B-B14F-4D97-AF65-F5344CB8AC3E}">
        <p14:creationId xmlns:p14="http://schemas.microsoft.com/office/powerpoint/2010/main" val="85763241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idx="1"/>
          </p:nvPr>
        </p:nvSpPr>
        <p:spPr>
          <a:xfrm>
            <a:off x="1435100" y="333375"/>
            <a:ext cx="7499350" cy="5915025"/>
          </a:xfrm>
        </p:spPr>
        <p:txBody>
          <a:bodyPr>
            <a:normAutofit fontScale="85000" lnSpcReduction="20000"/>
          </a:bodyPr>
          <a:lstStyle/>
          <a:p>
            <a:pPr algn="just"/>
            <a:r>
              <a:rPr lang="pl-PL" b="1" dirty="0" smtClean="0"/>
              <a:t>Charakterystyka </a:t>
            </a:r>
            <a:r>
              <a:rPr lang="pl-PL" b="1" dirty="0"/>
              <a:t>wymagania na poziomie podstawowym.</a:t>
            </a:r>
            <a:endParaRPr lang="pl-PL" dirty="0"/>
          </a:p>
          <a:p>
            <a:pPr marL="82296" indent="0" algn="just">
              <a:buNone/>
            </a:pPr>
            <a:r>
              <a:rPr lang="pl-PL" dirty="0"/>
              <a:t>Nauczyciele stwarzają sytuacje, które zachęcają każdego ucznia do podejmowania różnorodnych aktywności. Uczniowie są zaangażowani w zajęcia prowadzone w szkole lub placówce i chętnie w nich uczestniczą. Uczniowie współpracują ze sobą </a:t>
            </a:r>
            <a:r>
              <a:rPr lang="pl-PL" dirty="0" smtClean="0"/>
              <a:t/>
            </a:r>
            <a:br>
              <a:rPr lang="pl-PL" dirty="0" smtClean="0"/>
            </a:br>
            <a:r>
              <a:rPr lang="pl-PL" dirty="0" smtClean="0"/>
              <a:t>w </a:t>
            </a:r>
            <a:r>
              <a:rPr lang="pl-PL" dirty="0"/>
              <a:t>realizacji przedsięwzięć będących wynikiem działań Samorządu Uczniowskiego.</a:t>
            </a:r>
          </a:p>
          <a:p>
            <a:pPr marL="82296" indent="0" algn="just">
              <a:buNone/>
            </a:pPr>
            <a:r>
              <a:rPr lang="pl-PL" dirty="0"/>
              <a:t> </a:t>
            </a:r>
          </a:p>
          <a:p>
            <a:pPr algn="just"/>
            <a:r>
              <a:rPr lang="pl-PL" b="1" dirty="0"/>
              <a:t>Charakterystyka wymagania na poziomie wysokim.</a:t>
            </a:r>
            <a:endParaRPr lang="pl-PL" dirty="0"/>
          </a:p>
          <a:p>
            <a:pPr marL="82296" indent="0" algn="just">
              <a:buNone/>
            </a:pPr>
            <a:r>
              <a:rPr lang="pl-PL" dirty="0"/>
              <a:t>Uczniowie inicjują i realizują różnorodne działania na rzecz własnego rozwoju, rozwoju szkoły lub placówki i społeczności lokalnej oraz angażują w nie inne osoby.</a:t>
            </a:r>
          </a:p>
          <a:p>
            <a:pPr marL="82296" indent="0">
              <a:buNone/>
            </a:pPr>
            <a:endParaRPr lang="pl-PL" dirty="0"/>
          </a:p>
        </p:txBody>
      </p:sp>
    </p:spTree>
    <p:extLst>
      <p:ext uri="{BB962C8B-B14F-4D97-AF65-F5344CB8AC3E}">
        <p14:creationId xmlns:p14="http://schemas.microsoft.com/office/powerpoint/2010/main" val="3921404029"/>
      </p:ext>
    </p:extLst>
  </p:cSld>
  <p:clrMapOvr>
    <a:masterClrMapping/>
  </p:clrMapOvr>
  <p:transition spd="slow">
    <p:wip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435608" y="260648"/>
            <a:ext cx="7498080" cy="6192688"/>
          </a:xfrm>
        </p:spPr>
        <p:txBody>
          <a:bodyPr>
            <a:normAutofit/>
          </a:bodyPr>
          <a:lstStyle/>
          <a:p>
            <a:pPr algn="just"/>
            <a:r>
              <a:rPr lang="pl-PL" sz="2800" b="1" u="sng" dirty="0"/>
              <a:t>Nauczyciele zachęcają moje dziecko do podejmowania różnych aktywności. </a:t>
            </a:r>
            <a:endParaRPr lang="pl-PL" sz="2800" u="sng" dirty="0"/>
          </a:p>
        </p:txBody>
      </p:sp>
      <p:graphicFrame>
        <p:nvGraphicFramePr>
          <p:cNvPr id="4" name="Wykres 3"/>
          <p:cNvGraphicFramePr/>
          <p:nvPr>
            <p:extLst>
              <p:ext uri="{D42A27DB-BD31-4B8C-83A1-F6EECF244321}">
                <p14:modId xmlns:p14="http://schemas.microsoft.com/office/powerpoint/2010/main" val="1451076101"/>
              </p:ext>
            </p:extLst>
          </p:nvPr>
        </p:nvGraphicFramePr>
        <p:xfrm>
          <a:off x="2051720" y="1412776"/>
          <a:ext cx="6120680" cy="3456384"/>
        </p:xfrm>
        <a:graphic>
          <a:graphicData uri="http://schemas.openxmlformats.org/drawingml/2006/chart">
            <c:chart xmlns:c="http://schemas.openxmlformats.org/drawingml/2006/chart" xmlns:r="http://schemas.openxmlformats.org/officeDocument/2006/relationships" r:id="rId2"/>
          </a:graphicData>
        </a:graphic>
      </p:graphicFrame>
      <p:sp>
        <p:nvSpPr>
          <p:cNvPr id="5" name="Prostokąt 4"/>
          <p:cNvSpPr/>
          <p:nvPr/>
        </p:nvSpPr>
        <p:spPr>
          <a:xfrm>
            <a:off x="1547664" y="4869160"/>
            <a:ext cx="6912768" cy="1477328"/>
          </a:xfrm>
          <a:prstGeom prst="rect">
            <a:avLst/>
          </a:prstGeom>
        </p:spPr>
        <p:txBody>
          <a:bodyPr wrap="square">
            <a:spAutoFit/>
          </a:bodyPr>
          <a:lstStyle/>
          <a:p>
            <a:pPr algn="just"/>
            <a:r>
              <a:rPr lang="pl-PL" dirty="0"/>
              <a:t>Ponad 75% ankietowanych  jest usatysfakcjonowanych  działaniami  nauczycieli w tym zakresie. 20% z nich odpowiedziało ,,trudno powiedzieć”, a oczekiwania  5% rodziców nie zostały spełnione. Zatem nauczyciele dobrze się wywiązują tego zadania .W przyszłości jednak należy skuteczniej zachęcać uczniów do podejmowania aktywności.</a:t>
            </a:r>
          </a:p>
        </p:txBody>
      </p:sp>
    </p:spTree>
    <p:extLst>
      <p:ext uri="{BB962C8B-B14F-4D97-AF65-F5344CB8AC3E}">
        <p14:creationId xmlns:p14="http://schemas.microsoft.com/office/powerpoint/2010/main" val="255634594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435608" y="260648"/>
            <a:ext cx="7498080" cy="5987752"/>
          </a:xfrm>
        </p:spPr>
        <p:txBody>
          <a:bodyPr>
            <a:normAutofit fontScale="70000" lnSpcReduction="20000"/>
          </a:bodyPr>
          <a:lstStyle/>
          <a:p>
            <a:pPr marL="82296" indent="0" algn="just">
              <a:buNone/>
            </a:pPr>
            <a:r>
              <a:rPr lang="pl-PL" dirty="0"/>
              <a:t>Przykłady aktywności wymieniane przez rodziców, do których są zachęcane dzieci:</a:t>
            </a:r>
          </a:p>
          <a:p>
            <a:pPr algn="just"/>
            <a:r>
              <a:rPr lang="pl-PL" dirty="0" smtClean="0"/>
              <a:t>do </a:t>
            </a:r>
            <a:r>
              <a:rPr lang="pl-PL" dirty="0"/>
              <a:t>uczestnictwa w licznych  konkursach szkolnych </a:t>
            </a:r>
            <a:r>
              <a:rPr lang="pl-PL" dirty="0" smtClean="0"/>
              <a:t/>
            </a:r>
            <a:br>
              <a:rPr lang="pl-PL" dirty="0" smtClean="0"/>
            </a:br>
            <a:r>
              <a:rPr lang="pl-PL" dirty="0" smtClean="0"/>
              <a:t>i </a:t>
            </a:r>
            <a:r>
              <a:rPr lang="pl-PL" dirty="0"/>
              <a:t>pozaszkolnych, indywidualnych i grupowych na różnych szczeblach, turniejach, olimpiadach,      </a:t>
            </a:r>
          </a:p>
          <a:p>
            <a:pPr algn="just"/>
            <a:r>
              <a:rPr lang="pl-PL" dirty="0" smtClean="0"/>
              <a:t>do </a:t>
            </a:r>
            <a:r>
              <a:rPr lang="pl-PL" dirty="0"/>
              <a:t>uczęszczania na rożnego rodzaju kółka na przykład: matematyczne, językowe, czytelnicze, szachowe, plastyczne, muzyczne, fotograficzne, teatralne, religijne komputerowe</a:t>
            </a:r>
          </a:p>
          <a:p>
            <a:pPr algn="just"/>
            <a:r>
              <a:rPr lang="pl-PL" dirty="0" smtClean="0"/>
              <a:t>do </a:t>
            </a:r>
            <a:r>
              <a:rPr lang="pl-PL" dirty="0"/>
              <a:t>aktywności sportowej,</a:t>
            </a:r>
          </a:p>
          <a:p>
            <a:pPr algn="just"/>
            <a:r>
              <a:rPr lang="pl-PL" dirty="0" smtClean="0"/>
              <a:t>do </a:t>
            </a:r>
            <a:r>
              <a:rPr lang="pl-PL" dirty="0"/>
              <a:t>aktywności społecznej,</a:t>
            </a:r>
          </a:p>
          <a:p>
            <a:pPr algn="just"/>
            <a:r>
              <a:rPr lang="pl-PL" dirty="0" smtClean="0"/>
              <a:t>do </a:t>
            </a:r>
            <a:r>
              <a:rPr lang="pl-PL" dirty="0"/>
              <a:t>udziału w wycieczkach,</a:t>
            </a:r>
          </a:p>
          <a:p>
            <a:pPr algn="just"/>
            <a:r>
              <a:rPr lang="pl-PL" dirty="0" smtClean="0"/>
              <a:t>do </a:t>
            </a:r>
            <a:r>
              <a:rPr lang="pl-PL" dirty="0"/>
              <a:t>udziału w spotkaniach z ciekawymi ludźmi,</a:t>
            </a:r>
          </a:p>
          <a:p>
            <a:pPr algn="just"/>
            <a:r>
              <a:rPr lang="pl-PL" dirty="0" smtClean="0"/>
              <a:t>do </a:t>
            </a:r>
            <a:r>
              <a:rPr lang="pl-PL" dirty="0"/>
              <a:t>działalności w </a:t>
            </a:r>
            <a:r>
              <a:rPr lang="pl-PL" dirty="0" smtClean="0"/>
              <a:t>Samorządzie </a:t>
            </a:r>
            <a:r>
              <a:rPr lang="pl-PL" dirty="0"/>
              <a:t>U</a:t>
            </a:r>
            <a:r>
              <a:rPr lang="pl-PL" dirty="0" smtClean="0"/>
              <a:t>czniowskim</a:t>
            </a:r>
            <a:r>
              <a:rPr lang="pl-PL" dirty="0"/>
              <a:t>,</a:t>
            </a:r>
          </a:p>
          <a:p>
            <a:pPr algn="just"/>
            <a:r>
              <a:rPr lang="pl-PL" dirty="0" smtClean="0"/>
              <a:t>do </a:t>
            </a:r>
            <a:r>
              <a:rPr lang="pl-PL" dirty="0"/>
              <a:t>czytania książek i pisania własnych wypowiedzi,         </a:t>
            </a:r>
          </a:p>
          <a:p>
            <a:pPr algn="just"/>
            <a:r>
              <a:rPr lang="pl-PL" dirty="0" smtClean="0"/>
              <a:t>do </a:t>
            </a:r>
            <a:r>
              <a:rPr lang="pl-PL" dirty="0"/>
              <a:t>udziału </a:t>
            </a:r>
            <a:r>
              <a:rPr lang="pl-PL" dirty="0" smtClean="0"/>
              <a:t>w świetlicy </a:t>
            </a:r>
            <a:r>
              <a:rPr lang="pl-PL" dirty="0"/>
              <a:t>szkolnej,</a:t>
            </a:r>
          </a:p>
          <a:p>
            <a:pPr algn="just"/>
            <a:r>
              <a:rPr lang="pl-PL" dirty="0" smtClean="0"/>
              <a:t>do </a:t>
            </a:r>
            <a:r>
              <a:rPr lang="pl-PL" dirty="0"/>
              <a:t>współtworzenia gazetki</a:t>
            </a:r>
          </a:p>
          <a:p>
            <a:pPr algn="just"/>
            <a:r>
              <a:rPr lang="pl-PL" dirty="0" smtClean="0"/>
              <a:t>do </a:t>
            </a:r>
            <a:r>
              <a:rPr lang="pl-PL" dirty="0"/>
              <a:t>udziału w kiermaszach szkolnych,</a:t>
            </a:r>
          </a:p>
          <a:p>
            <a:pPr algn="just"/>
            <a:r>
              <a:rPr lang="pl-PL" dirty="0" smtClean="0"/>
              <a:t>do </a:t>
            </a:r>
            <a:r>
              <a:rPr lang="pl-PL" dirty="0"/>
              <a:t>udziału w uroczystościach.</a:t>
            </a:r>
          </a:p>
          <a:p>
            <a:pPr marL="82296" indent="0">
              <a:buNone/>
            </a:pPr>
            <a:endParaRPr lang="pl-PL" dirty="0"/>
          </a:p>
        </p:txBody>
      </p:sp>
    </p:spTree>
    <p:extLst>
      <p:ext uri="{BB962C8B-B14F-4D97-AF65-F5344CB8AC3E}">
        <p14:creationId xmlns:p14="http://schemas.microsoft.com/office/powerpoint/2010/main" val="3895778798"/>
      </p:ext>
    </p:extLst>
  </p:cSld>
  <p:clrMapOvr>
    <a:masterClrMapping/>
  </p:clrMapOvr>
  <p:transition spd="slow">
    <p:wip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435608" y="260648"/>
            <a:ext cx="7498080" cy="6264696"/>
          </a:xfrm>
        </p:spPr>
        <p:txBody>
          <a:bodyPr>
            <a:normAutofit/>
          </a:bodyPr>
          <a:lstStyle/>
          <a:p>
            <a:pPr algn="just"/>
            <a:r>
              <a:rPr lang="pl-PL" sz="2400" b="1" u="sng" dirty="0"/>
              <a:t>Moje dziecko ma możliwość podejmowania różnych działań, które rozwijają jego zdolności </a:t>
            </a:r>
            <a:r>
              <a:rPr lang="pl-PL" sz="2400" b="1" u="sng" dirty="0" smtClean="0"/>
              <a:t/>
            </a:r>
            <a:br>
              <a:rPr lang="pl-PL" sz="2400" b="1" u="sng" dirty="0" smtClean="0"/>
            </a:br>
            <a:r>
              <a:rPr lang="pl-PL" sz="2400" b="1" u="sng" dirty="0" smtClean="0"/>
              <a:t>i </a:t>
            </a:r>
            <a:r>
              <a:rPr lang="pl-PL" sz="2400" b="1" u="sng" dirty="0"/>
              <a:t>zainteresowania w szkole jak </a:t>
            </a:r>
            <a:r>
              <a:rPr lang="pl-PL" sz="2400" b="1" u="sng" dirty="0" smtClean="0"/>
              <a:t>i </a:t>
            </a:r>
            <a:r>
              <a:rPr lang="pl-PL" sz="2400" b="1" u="sng" dirty="0"/>
              <a:t>poza nią. </a:t>
            </a:r>
            <a:endParaRPr lang="pl-PL" sz="2400" u="sng" dirty="0"/>
          </a:p>
        </p:txBody>
      </p:sp>
      <p:graphicFrame>
        <p:nvGraphicFramePr>
          <p:cNvPr id="4" name="Wykres 3"/>
          <p:cNvGraphicFramePr/>
          <p:nvPr>
            <p:extLst>
              <p:ext uri="{D42A27DB-BD31-4B8C-83A1-F6EECF244321}">
                <p14:modId xmlns:p14="http://schemas.microsoft.com/office/powerpoint/2010/main" val="3326793869"/>
              </p:ext>
            </p:extLst>
          </p:nvPr>
        </p:nvGraphicFramePr>
        <p:xfrm>
          <a:off x="2123729" y="1484785"/>
          <a:ext cx="5688632" cy="3312367"/>
        </p:xfrm>
        <a:graphic>
          <a:graphicData uri="http://schemas.openxmlformats.org/drawingml/2006/chart">
            <c:chart xmlns:c="http://schemas.openxmlformats.org/drawingml/2006/chart" xmlns:r="http://schemas.openxmlformats.org/officeDocument/2006/relationships" r:id="rId2"/>
          </a:graphicData>
        </a:graphic>
      </p:graphicFrame>
      <p:sp>
        <p:nvSpPr>
          <p:cNvPr id="5" name="Prostokąt 4"/>
          <p:cNvSpPr/>
          <p:nvPr/>
        </p:nvSpPr>
        <p:spPr>
          <a:xfrm>
            <a:off x="1691680" y="5013176"/>
            <a:ext cx="6768752" cy="1569660"/>
          </a:xfrm>
          <a:prstGeom prst="rect">
            <a:avLst/>
          </a:prstGeom>
        </p:spPr>
        <p:txBody>
          <a:bodyPr wrap="square">
            <a:spAutoFit/>
          </a:bodyPr>
          <a:lstStyle/>
          <a:p>
            <a:pPr algn="just"/>
            <a:r>
              <a:rPr lang="pl-PL" sz="1600" dirty="0"/>
              <a:t>,,</a:t>
            </a:r>
            <a:r>
              <a:rPr lang="pl-PL" sz="1600" dirty="0" smtClean="0"/>
              <a:t>Tak” </a:t>
            </a:r>
            <a:r>
              <a:rPr lang="pl-PL" sz="1600" dirty="0"/>
              <a:t>odpowiedziało 43% rodziców, ,,raczej tak’’ 31%. 74% dzieci badanych rodziców uczęszcza na różnego rodzaju zajęcia w szkole lub poza szkołą, na których mogą rozwijać swoje zdolności, pasje, zainteresowania i umiejętności. Odpowiedzi ,,trudno powiedzieć’’ było 18%, a raczej nie 6%. Należy się postarać, aby jak najwięcej dzieci  w szkole mogło podejmować  wszelakie działania związane ze swoimi zdolnościami i zainteresowaniami.           </a:t>
            </a:r>
          </a:p>
        </p:txBody>
      </p:sp>
    </p:spTree>
    <p:extLst>
      <p:ext uri="{BB962C8B-B14F-4D97-AF65-F5344CB8AC3E}">
        <p14:creationId xmlns:p14="http://schemas.microsoft.com/office/powerpoint/2010/main" val="230611686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435608" y="260648"/>
            <a:ext cx="7498080" cy="5987752"/>
          </a:xfrm>
        </p:spPr>
        <p:txBody>
          <a:bodyPr>
            <a:normAutofit/>
          </a:bodyPr>
          <a:lstStyle/>
          <a:p>
            <a:pPr algn="just"/>
            <a:r>
              <a:rPr lang="pl-PL" sz="2800" b="1" u="sng" dirty="0"/>
              <a:t>Szkoła tworzy możliwości realizacji pomysłów i inicjatyw mojego dziecka.</a:t>
            </a:r>
            <a:endParaRPr lang="pl-PL" sz="2800" u="sng" dirty="0"/>
          </a:p>
        </p:txBody>
      </p:sp>
      <p:graphicFrame>
        <p:nvGraphicFramePr>
          <p:cNvPr id="4" name="Wykres 3"/>
          <p:cNvGraphicFramePr/>
          <p:nvPr>
            <p:extLst>
              <p:ext uri="{D42A27DB-BD31-4B8C-83A1-F6EECF244321}">
                <p14:modId xmlns:p14="http://schemas.microsoft.com/office/powerpoint/2010/main" val="1838551242"/>
              </p:ext>
            </p:extLst>
          </p:nvPr>
        </p:nvGraphicFramePr>
        <p:xfrm>
          <a:off x="2126520" y="1611823"/>
          <a:ext cx="6264696" cy="3384376"/>
        </p:xfrm>
        <a:graphic>
          <a:graphicData uri="http://schemas.openxmlformats.org/drawingml/2006/chart">
            <c:chart xmlns:c="http://schemas.openxmlformats.org/drawingml/2006/chart" xmlns:r="http://schemas.openxmlformats.org/officeDocument/2006/relationships" r:id="rId3"/>
          </a:graphicData>
        </a:graphic>
      </p:graphicFrame>
      <p:sp>
        <p:nvSpPr>
          <p:cNvPr id="5" name="Prostokąt 4"/>
          <p:cNvSpPr/>
          <p:nvPr/>
        </p:nvSpPr>
        <p:spPr>
          <a:xfrm>
            <a:off x="1940108" y="5013176"/>
            <a:ext cx="6637521" cy="923330"/>
          </a:xfrm>
          <a:prstGeom prst="rect">
            <a:avLst/>
          </a:prstGeom>
        </p:spPr>
        <p:txBody>
          <a:bodyPr wrap="square">
            <a:spAutoFit/>
          </a:bodyPr>
          <a:lstStyle/>
          <a:p>
            <a:pPr algn="just"/>
            <a:r>
              <a:rPr lang="pl-PL" dirty="0"/>
              <a:t>Odpowiedzi ,,tak’’ i ,,raczej tak’’ stanowią liczbę 43% ankietowanych, 40% rodziców odpowiedziało ,,trudno powiedzieć’’, raczej nie 14%,nie 2 %. Jedna osoba nie udzieliła odpowiedzi na to pytanie. </a:t>
            </a:r>
          </a:p>
        </p:txBody>
      </p:sp>
    </p:spTree>
    <p:extLst>
      <p:ext uri="{BB962C8B-B14F-4D97-AF65-F5344CB8AC3E}">
        <p14:creationId xmlns:p14="http://schemas.microsoft.com/office/powerpoint/2010/main" val="418707532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435608" y="260648"/>
            <a:ext cx="7498080" cy="5987752"/>
          </a:xfrm>
        </p:spPr>
        <p:txBody>
          <a:bodyPr>
            <a:normAutofit fontScale="47500" lnSpcReduction="20000"/>
          </a:bodyPr>
          <a:lstStyle/>
          <a:p>
            <a:pPr marL="82296" indent="0" algn="just">
              <a:buNone/>
            </a:pPr>
            <a:r>
              <a:rPr lang="pl-PL" b="1" dirty="0"/>
              <a:t>Zdaniem 43% rodziców szkoła daje pole do popisu dzieciom </a:t>
            </a:r>
            <a:r>
              <a:rPr lang="pl-PL" dirty="0"/>
              <a:t>,którzy wychodzą ze swoimi  inicjatywami i pomysłami. Dzieci w szkole  mogą się realizować  na rożnych płaszczyznach zgodnie z ich zainteresowaniami. Na pytanie w jaki sposób? -odpowiadają:     </a:t>
            </a:r>
            <a:endParaRPr lang="pl-PL" dirty="0" smtClean="0"/>
          </a:p>
          <a:p>
            <a:pPr marL="82296" indent="0" algn="just">
              <a:buNone/>
            </a:pPr>
            <a:endParaRPr lang="pl-PL" dirty="0"/>
          </a:p>
          <a:p>
            <a:pPr marL="82296" indent="0" algn="just">
              <a:buNone/>
            </a:pPr>
            <a:r>
              <a:rPr lang="pl-PL" dirty="0" smtClean="0"/>
              <a:t>  </a:t>
            </a:r>
            <a:endParaRPr lang="pl-PL" dirty="0"/>
          </a:p>
          <a:p>
            <a:r>
              <a:rPr lang="pl-PL" dirty="0" smtClean="0"/>
              <a:t>zgłaszanie </a:t>
            </a:r>
            <a:r>
              <a:rPr lang="pl-PL" dirty="0"/>
              <a:t>do samorządu swoich potrzeb, a samorząd pośredniczy w rozmowach </a:t>
            </a:r>
            <a:br>
              <a:rPr lang="pl-PL" dirty="0"/>
            </a:br>
            <a:r>
              <a:rPr lang="pl-PL" dirty="0"/>
              <a:t>z dyrektorem</a:t>
            </a:r>
          </a:p>
          <a:p>
            <a:r>
              <a:rPr lang="pl-PL" dirty="0" smtClean="0"/>
              <a:t>zajęcia </a:t>
            </a:r>
            <a:r>
              <a:rPr lang="pl-PL" dirty="0"/>
              <a:t>w świetlicy,</a:t>
            </a:r>
          </a:p>
          <a:p>
            <a:r>
              <a:rPr lang="pl-PL" dirty="0" smtClean="0"/>
              <a:t>możliwość </a:t>
            </a:r>
            <a:r>
              <a:rPr lang="pl-PL" dirty="0"/>
              <a:t>wykazania się pomysłowością i inwencja twórczą na zajęciach plastycznych,</a:t>
            </a:r>
          </a:p>
          <a:p>
            <a:r>
              <a:rPr lang="pl-PL" dirty="0" smtClean="0"/>
              <a:t>rozwijanie </a:t>
            </a:r>
            <a:r>
              <a:rPr lang="pl-PL" dirty="0"/>
              <a:t>pasji muzycznych,</a:t>
            </a:r>
          </a:p>
          <a:p>
            <a:r>
              <a:rPr lang="pl-PL" dirty="0" smtClean="0"/>
              <a:t>nauczyciel </a:t>
            </a:r>
            <a:r>
              <a:rPr lang="pl-PL" dirty="0"/>
              <a:t>wysłuchuje dziecko i wprowadza jego pomysły,</a:t>
            </a:r>
          </a:p>
          <a:p>
            <a:r>
              <a:rPr lang="pl-PL" dirty="0" smtClean="0"/>
              <a:t>udział </a:t>
            </a:r>
            <a:r>
              <a:rPr lang="pl-PL" dirty="0"/>
              <a:t>w sportowych zawodach,</a:t>
            </a:r>
          </a:p>
          <a:p>
            <a:r>
              <a:rPr lang="pl-PL" dirty="0" smtClean="0"/>
              <a:t>na </a:t>
            </a:r>
            <a:r>
              <a:rPr lang="pl-PL" dirty="0"/>
              <a:t>kółkach zainteresowań,</a:t>
            </a:r>
          </a:p>
          <a:p>
            <a:r>
              <a:rPr lang="pl-PL" dirty="0" smtClean="0"/>
              <a:t>przez </a:t>
            </a:r>
            <a:r>
              <a:rPr lang="pl-PL" dirty="0"/>
              <a:t>organizowanie dodatkowych zajęć,</a:t>
            </a:r>
          </a:p>
          <a:p>
            <a:r>
              <a:rPr lang="pl-PL" dirty="0" smtClean="0"/>
              <a:t>pomysły </a:t>
            </a:r>
            <a:r>
              <a:rPr lang="pl-PL" dirty="0"/>
              <a:t>z odpadami,</a:t>
            </a:r>
          </a:p>
          <a:p>
            <a:r>
              <a:rPr lang="pl-PL" dirty="0" smtClean="0"/>
              <a:t>możliwość  </a:t>
            </a:r>
            <a:r>
              <a:rPr lang="pl-PL" dirty="0"/>
              <a:t>przygotowywania  dodatkowych materiałów do lekcji,</a:t>
            </a:r>
          </a:p>
          <a:p>
            <a:r>
              <a:rPr lang="pl-PL" dirty="0" smtClean="0"/>
              <a:t>udział </a:t>
            </a:r>
            <a:r>
              <a:rPr lang="pl-PL" dirty="0"/>
              <a:t>w konkursach,</a:t>
            </a:r>
          </a:p>
          <a:p>
            <a:r>
              <a:rPr lang="pl-PL" dirty="0" smtClean="0"/>
              <a:t>zajęcia </a:t>
            </a:r>
            <a:r>
              <a:rPr lang="pl-PL" dirty="0"/>
              <a:t>dodatkowe,</a:t>
            </a:r>
          </a:p>
          <a:p>
            <a:r>
              <a:rPr lang="pl-PL" dirty="0" smtClean="0"/>
              <a:t>szkoła </a:t>
            </a:r>
            <a:r>
              <a:rPr lang="pl-PL" dirty="0"/>
              <a:t>oferuje zajęcia dodatkowe np. zumby , gry na gitarze, zapasy, tańce, zajęcia wokalne,</a:t>
            </a:r>
          </a:p>
          <a:p>
            <a:r>
              <a:rPr lang="pl-PL" dirty="0" smtClean="0"/>
              <a:t>współtworzenie </a:t>
            </a:r>
            <a:r>
              <a:rPr lang="pl-PL" dirty="0"/>
              <a:t>gazetki klasowej ,,Alfabet’’,</a:t>
            </a:r>
          </a:p>
          <a:p>
            <a:r>
              <a:rPr lang="pl-PL" dirty="0" smtClean="0"/>
              <a:t>zabawy</a:t>
            </a:r>
            <a:r>
              <a:rPr lang="pl-PL" dirty="0"/>
              <a:t>,</a:t>
            </a:r>
          </a:p>
          <a:p>
            <a:r>
              <a:rPr lang="pl-PL" dirty="0" smtClean="0"/>
              <a:t>rozwijanie </a:t>
            </a:r>
            <a:r>
              <a:rPr lang="pl-PL" dirty="0"/>
              <a:t>pasji muzycznych plastycznych czy edukacyjnych</a:t>
            </a:r>
          </a:p>
          <a:p>
            <a:r>
              <a:rPr lang="pl-PL" dirty="0" smtClean="0"/>
              <a:t>zajęcia </a:t>
            </a:r>
            <a:r>
              <a:rPr lang="pl-PL" dirty="0"/>
              <a:t>komputerowe</a:t>
            </a:r>
            <a:r>
              <a:rPr lang="pl-PL" dirty="0" smtClean="0"/>
              <a:t>,</a:t>
            </a:r>
            <a:endParaRPr lang="pl-PL" dirty="0"/>
          </a:p>
        </p:txBody>
      </p:sp>
    </p:spTree>
    <p:extLst>
      <p:ext uri="{BB962C8B-B14F-4D97-AF65-F5344CB8AC3E}">
        <p14:creationId xmlns:p14="http://schemas.microsoft.com/office/powerpoint/2010/main" val="1546214093"/>
      </p:ext>
    </p:extLst>
  </p:cSld>
  <p:clrMapOvr>
    <a:masterClrMapping/>
  </p:clrMapOvr>
  <p:transition spd="slow">
    <p:wipe/>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b="1" i="1" dirty="0">
                <a:effectLst/>
              </a:rPr>
              <a:t>Wnioski i rekomendacje:</a:t>
            </a:r>
            <a:r>
              <a:rPr lang="pl-PL" dirty="0">
                <a:effectLst/>
              </a:rPr>
              <a:t/>
            </a:r>
            <a:br>
              <a:rPr lang="pl-PL" dirty="0">
                <a:effectLst/>
              </a:rPr>
            </a:br>
            <a:endParaRPr lang="pl-PL" dirty="0"/>
          </a:p>
        </p:txBody>
      </p:sp>
      <p:sp>
        <p:nvSpPr>
          <p:cNvPr id="3" name="Symbol zastępczy zawartości 2"/>
          <p:cNvSpPr>
            <a:spLocks noGrp="1"/>
          </p:cNvSpPr>
          <p:nvPr>
            <p:ph idx="1"/>
          </p:nvPr>
        </p:nvSpPr>
        <p:spPr>
          <a:xfrm>
            <a:off x="1435608" y="1447800"/>
            <a:ext cx="7498080" cy="5005536"/>
          </a:xfrm>
        </p:spPr>
        <p:txBody>
          <a:bodyPr>
            <a:normAutofit fontScale="47500" lnSpcReduction="20000"/>
          </a:bodyPr>
          <a:lstStyle/>
          <a:p>
            <a:pPr marL="82296" indent="0" algn="just">
              <a:buNone/>
            </a:pPr>
            <a:r>
              <a:rPr lang="pl-PL" b="1" i="1" u="sng" dirty="0"/>
              <a:t>MOCNE STRONY </a:t>
            </a:r>
            <a:endParaRPr lang="pl-PL" u="sng" dirty="0"/>
          </a:p>
          <a:p>
            <a:pPr lvl="0"/>
            <a:r>
              <a:rPr lang="pl-PL" dirty="0"/>
              <a:t>Nauczyciele rozpoznają zainteresowania i potrzeby uczniów. Wykorzystują do tego celu obserwacje, rozmowy z uczniami, ankiety oraz rozmowy z rodzicami</a:t>
            </a:r>
            <a:r>
              <a:rPr lang="pl-PL" dirty="0" smtClean="0"/>
              <a:t>.</a:t>
            </a:r>
            <a:br>
              <a:rPr lang="pl-PL" dirty="0" smtClean="0"/>
            </a:br>
            <a:endParaRPr lang="pl-PL" dirty="0"/>
          </a:p>
          <a:p>
            <a:pPr lvl="0"/>
            <a:r>
              <a:rPr lang="pl-PL" dirty="0"/>
              <a:t>Podczas lekcji i zajęć pozalekcyjnych nauczyciele wykorzystują metody aktywizujące</a:t>
            </a:r>
            <a:r>
              <a:rPr lang="pl-PL" dirty="0" smtClean="0"/>
              <a:t>.</a:t>
            </a:r>
            <a:br>
              <a:rPr lang="pl-PL" dirty="0" smtClean="0"/>
            </a:br>
            <a:endParaRPr lang="pl-PL" dirty="0"/>
          </a:p>
          <a:p>
            <a:pPr lvl="0"/>
            <a:r>
              <a:rPr lang="pl-PL" dirty="0"/>
              <a:t>Oferta zajęć rozwijających aktywność uczniów jest spójna z ich </a:t>
            </a:r>
            <a:r>
              <a:rPr lang="pl-PL" dirty="0" smtClean="0"/>
              <a:t>zainteresowaniami.</a:t>
            </a:r>
            <a:br>
              <a:rPr lang="pl-PL" dirty="0" smtClean="0"/>
            </a:br>
            <a:endParaRPr lang="pl-PL" dirty="0"/>
          </a:p>
          <a:p>
            <a:pPr lvl="0"/>
            <a:r>
              <a:rPr lang="pl-PL" dirty="0"/>
              <a:t> Większość uczniów aktywnie uczestniczy w lekcjach i zajęciach pozalekcyjnych</a:t>
            </a:r>
            <a:r>
              <a:rPr lang="pl-PL" dirty="0" smtClean="0"/>
              <a:t>.</a:t>
            </a:r>
          </a:p>
          <a:p>
            <a:pPr marL="82296" lvl="0" indent="0">
              <a:buNone/>
            </a:pPr>
            <a:endParaRPr lang="pl-PL" dirty="0"/>
          </a:p>
          <a:p>
            <a:pPr lvl="0"/>
            <a:r>
              <a:rPr lang="pl-PL" dirty="0"/>
              <a:t> Dzięki aktywności i zaangażowaniu uczniowie osiągają wysokie wyniki w konkursach, olimpiadach i zawodach</a:t>
            </a:r>
            <a:r>
              <a:rPr lang="pl-PL" dirty="0" smtClean="0"/>
              <a:t>.</a:t>
            </a:r>
          </a:p>
          <a:p>
            <a:pPr marL="82296" lvl="0" indent="0">
              <a:buNone/>
            </a:pPr>
            <a:endParaRPr lang="pl-PL" dirty="0"/>
          </a:p>
          <a:p>
            <a:pPr lvl="0"/>
            <a:r>
              <a:rPr lang="pl-PL" dirty="0"/>
              <a:t>W szkole dostrzega się i docenia aktywność i osiągnięcia </a:t>
            </a:r>
            <a:r>
              <a:rPr lang="pl-PL" dirty="0" smtClean="0"/>
              <a:t>uczniów.</a:t>
            </a:r>
          </a:p>
          <a:p>
            <a:pPr lvl="0"/>
            <a:endParaRPr lang="pl-PL" dirty="0"/>
          </a:p>
          <a:p>
            <a:pPr lvl="0"/>
            <a:r>
              <a:rPr lang="pl-PL" dirty="0"/>
              <a:t>Szkoła stwarza uczniom warunki do wszechstronnego rozwoju</a:t>
            </a:r>
            <a:r>
              <a:rPr lang="pl-PL" dirty="0" smtClean="0"/>
              <a:t>.</a:t>
            </a:r>
          </a:p>
          <a:p>
            <a:pPr marL="82296" lvl="0" indent="0">
              <a:buNone/>
            </a:pPr>
            <a:endParaRPr lang="pl-PL" dirty="0" smtClean="0"/>
          </a:p>
          <a:p>
            <a:pPr>
              <a:lnSpc>
                <a:spcPct val="120000"/>
              </a:lnSpc>
              <a:spcAft>
                <a:spcPts val="0"/>
              </a:spcAft>
            </a:pPr>
            <a:r>
              <a:rPr lang="pl-PL" dirty="0">
                <a:latin typeface="+mj-lt"/>
                <a:ea typeface="Calibri"/>
                <a:cs typeface="Times New Roman"/>
              </a:rPr>
              <a:t>Większość rodziców uczniów zna ofertę szkoły. Rodzice pozytywnie oceniają zaangażowanie dzieci w rozmaite formy aktywności pozalekcyjnej</a:t>
            </a:r>
            <a:r>
              <a:rPr lang="pl-PL" dirty="0" smtClean="0">
                <a:latin typeface="+mj-lt"/>
                <a:ea typeface="Calibri"/>
                <a:cs typeface="Times New Roman"/>
              </a:rPr>
              <a:t>.</a:t>
            </a:r>
            <a:endParaRPr lang="pl-PL" dirty="0">
              <a:latin typeface="+mj-lt"/>
            </a:endParaRPr>
          </a:p>
          <a:p>
            <a:pPr lvl="0"/>
            <a:r>
              <a:rPr lang="pl-PL" dirty="0"/>
              <a:t>Na terenie szkoły prężnie działa Samorząd Uczniowski</a:t>
            </a:r>
            <a:r>
              <a:rPr lang="pl-PL" dirty="0" smtClean="0"/>
              <a:t>.</a:t>
            </a:r>
            <a:endParaRPr lang="pl-PL" dirty="0"/>
          </a:p>
        </p:txBody>
      </p:sp>
    </p:spTree>
    <p:extLst>
      <p:ext uri="{BB962C8B-B14F-4D97-AF65-F5344CB8AC3E}">
        <p14:creationId xmlns:p14="http://schemas.microsoft.com/office/powerpoint/2010/main" val="2625634102"/>
      </p:ext>
    </p:extLst>
  </p:cSld>
  <p:clrMapOvr>
    <a:masterClrMapping/>
  </p:clrMapOvr>
  <p:transition spd="slow">
    <p:wipe/>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435608" y="260648"/>
            <a:ext cx="7498080" cy="5987752"/>
          </a:xfrm>
        </p:spPr>
        <p:txBody>
          <a:bodyPr>
            <a:normAutofit/>
          </a:bodyPr>
          <a:lstStyle/>
          <a:p>
            <a:pPr marL="82296" indent="0">
              <a:buNone/>
            </a:pPr>
            <a:r>
              <a:rPr lang="pl-PL" b="1" i="1" dirty="0"/>
              <a:t>SŁABE STRONY</a:t>
            </a:r>
            <a:endParaRPr lang="pl-PL" dirty="0"/>
          </a:p>
          <a:p>
            <a:pPr lvl="0" algn="just"/>
            <a:r>
              <a:rPr lang="pl-PL" sz="2000" dirty="0"/>
              <a:t>Nie wszyscy uczniowie aktywnie uczestniczą w lekcjach i zajęciach pozalekcyjnych.</a:t>
            </a:r>
          </a:p>
          <a:p>
            <a:pPr lvl="0" algn="just"/>
            <a:r>
              <a:rPr lang="pl-PL" sz="2000" dirty="0" smtClean="0"/>
              <a:t>Brak możliwości </a:t>
            </a:r>
            <a:r>
              <a:rPr lang="pl-PL" sz="2000" dirty="0"/>
              <a:t>uczestnictwa uczniów </a:t>
            </a:r>
            <a:r>
              <a:rPr lang="pl-PL" sz="2000" dirty="0" smtClean="0"/>
              <a:t>w </a:t>
            </a:r>
            <a:r>
              <a:rPr lang="pl-PL" sz="2000" dirty="0"/>
              <a:t>różnych zajęciach  - pojawiły się głosy uczniów, że zajęcia pozalekcyjne są </a:t>
            </a:r>
            <a:r>
              <a:rPr lang="pl-PL" sz="2000" dirty="0" smtClean="0"/>
              <a:t>w </a:t>
            </a:r>
            <a:r>
              <a:rPr lang="pl-PL" sz="2000" dirty="0"/>
              <a:t>trakcie ich lekcji.</a:t>
            </a:r>
          </a:p>
          <a:p>
            <a:pPr algn="just">
              <a:spcAft>
                <a:spcPts val="0"/>
              </a:spcAft>
            </a:pPr>
            <a:r>
              <a:rPr lang="pl-PL" sz="2000" dirty="0">
                <a:ea typeface="Calibri"/>
                <a:cs typeface="Times New Roman"/>
              </a:rPr>
              <a:t>Istnieje duża grupa dzieci, które wydają się być obojętne wobec tego, co dzieje się w szkole – aż 53% uczniów nie potrafi powiedzieć, czy oferta szkoły jest wystarczająca, czy nie. </a:t>
            </a:r>
            <a:endParaRPr lang="pl-PL" sz="1800" dirty="0">
              <a:ea typeface="Calibri"/>
              <a:cs typeface="Times New Roman"/>
            </a:endParaRPr>
          </a:p>
          <a:p>
            <a:pPr algn="just">
              <a:spcAft>
                <a:spcPts val="0"/>
              </a:spcAft>
            </a:pPr>
            <a:r>
              <a:rPr lang="pl-PL" sz="2000" dirty="0">
                <a:latin typeface="+mj-lt"/>
                <a:ea typeface="Calibri"/>
                <a:cs typeface="Times New Roman"/>
              </a:rPr>
              <a:t>Spora grupa rodziców nie zna oferty szkoły bądź nie jest w stanie jednoznacznie wypowiedzieć się na ten temat i konkretnie wymienić dodatkowych zajęć. </a:t>
            </a:r>
            <a:endParaRPr lang="pl-PL" sz="2000" dirty="0" smtClean="0">
              <a:latin typeface="+mj-lt"/>
              <a:ea typeface="Calibri"/>
              <a:cs typeface="Times New Roman"/>
            </a:endParaRPr>
          </a:p>
          <a:p>
            <a:pPr algn="just">
              <a:spcAft>
                <a:spcPts val="0"/>
              </a:spcAft>
            </a:pPr>
            <a:endParaRPr lang="pl-PL" sz="1800" dirty="0">
              <a:latin typeface="+mj-lt"/>
              <a:ea typeface="Calibri"/>
              <a:cs typeface="Times New Roman"/>
            </a:endParaRPr>
          </a:p>
          <a:p>
            <a:pPr lvl="0" algn="just"/>
            <a:endParaRPr lang="pl-PL" sz="2000" dirty="0">
              <a:latin typeface="+mj-lt"/>
            </a:endParaRPr>
          </a:p>
          <a:p>
            <a:endParaRPr lang="pl-PL" dirty="0">
              <a:latin typeface="+mj-lt"/>
            </a:endParaRPr>
          </a:p>
        </p:txBody>
      </p:sp>
    </p:spTree>
    <p:extLst>
      <p:ext uri="{BB962C8B-B14F-4D97-AF65-F5344CB8AC3E}">
        <p14:creationId xmlns:p14="http://schemas.microsoft.com/office/powerpoint/2010/main" val="1803585939"/>
      </p:ext>
    </p:extLst>
  </p:cSld>
  <p:clrMapOvr>
    <a:masterClrMapping/>
  </p:clrMapOvr>
  <p:transition spd="slow">
    <p:wipe/>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435608" y="260648"/>
            <a:ext cx="7498080" cy="6192688"/>
          </a:xfrm>
        </p:spPr>
        <p:txBody>
          <a:bodyPr>
            <a:normAutofit fontScale="47500" lnSpcReduction="20000"/>
          </a:bodyPr>
          <a:lstStyle/>
          <a:p>
            <a:pPr marL="82296" indent="0">
              <a:buNone/>
            </a:pPr>
            <a:r>
              <a:rPr lang="pl-PL" b="1" i="1" dirty="0" smtClean="0"/>
              <a:t>REKOMENDACJE </a:t>
            </a:r>
            <a:r>
              <a:rPr lang="pl-PL" b="1" i="1" dirty="0"/>
              <a:t>DO DALSZEJ PRACY: </a:t>
            </a:r>
            <a:endParaRPr lang="pl-PL" b="1" i="1" dirty="0" smtClean="0"/>
          </a:p>
          <a:p>
            <a:pPr marL="82296" indent="0">
              <a:buNone/>
            </a:pPr>
            <a:endParaRPr lang="pl-PL" dirty="0"/>
          </a:p>
          <a:p>
            <a:pPr lvl="0" algn="just">
              <a:lnSpc>
                <a:spcPct val="120000"/>
              </a:lnSpc>
            </a:pPr>
            <a:r>
              <a:rPr lang="pl-PL" sz="2900" dirty="0"/>
              <a:t>Kontynuowanie bogatej oferty zajęć pozalekcyjnych z uwzględnianiem propozycji uczniów i rodziców -  w miarę możliwości, zajęcia powinny odbywać się po lekcjach.</a:t>
            </a:r>
          </a:p>
          <a:p>
            <a:pPr lvl="0" algn="just">
              <a:lnSpc>
                <a:spcPct val="120000"/>
              </a:lnSpc>
            </a:pPr>
            <a:r>
              <a:rPr lang="pl-PL" sz="2900" dirty="0"/>
              <a:t>Mobilizowanie uczniów do czynnego udziału w życiu szkoły, konkursach, akcjach samorządowych, wycieczkach i wyjściach - 91 % uczniów </a:t>
            </a:r>
            <a:r>
              <a:rPr lang="pl-PL" sz="2900" dirty="0" smtClean="0"/>
              <a:t>bierze udział w </a:t>
            </a:r>
            <a:r>
              <a:rPr lang="pl-PL" sz="2900" dirty="0"/>
              <a:t>dodatkowych akcjach i imprezach organizowanych przez szkołę z czego najwięcej </a:t>
            </a:r>
            <a:r>
              <a:rPr lang="pl-PL" sz="2900" dirty="0" smtClean="0"/>
              <a:t>w </a:t>
            </a:r>
            <a:r>
              <a:rPr lang="pl-PL" sz="2900" dirty="0"/>
              <a:t>akcje charytatywne, kiermasze, występy i akademie</a:t>
            </a:r>
            <a:r>
              <a:rPr lang="pl-PL" sz="2900" dirty="0" smtClean="0"/>
              <a:t>.</a:t>
            </a:r>
          </a:p>
          <a:p>
            <a:pPr algn="just">
              <a:lnSpc>
                <a:spcPct val="120000"/>
              </a:lnSpc>
              <a:spcAft>
                <a:spcPts val="0"/>
              </a:spcAft>
            </a:pPr>
            <a:r>
              <a:rPr lang="pl-PL" sz="2900" dirty="0" smtClean="0">
                <a:latin typeface="+mj-lt"/>
                <a:ea typeface="Calibri"/>
                <a:cs typeface="Times New Roman"/>
              </a:rPr>
              <a:t>Uświadamianie </a:t>
            </a:r>
            <a:r>
              <a:rPr lang="pl-PL" sz="2900" dirty="0">
                <a:latin typeface="+mj-lt"/>
                <a:ea typeface="Calibri"/>
                <a:cs typeface="Times New Roman"/>
              </a:rPr>
              <a:t>dzieciom, jak ważne jest realizowanie swoich pasji, znajdowanie zainteresowań, spędzanie czasu w towarzystwie rówieśników. </a:t>
            </a:r>
            <a:r>
              <a:rPr lang="pl-PL" sz="2900" dirty="0" smtClean="0">
                <a:latin typeface="+mj-lt"/>
                <a:ea typeface="Calibri"/>
                <a:cs typeface="Times New Roman"/>
              </a:rPr>
              <a:t>Uczyć </a:t>
            </a:r>
            <a:r>
              <a:rPr lang="pl-PL" sz="2900" dirty="0">
                <a:latin typeface="+mj-lt"/>
                <a:ea typeface="Calibri"/>
                <a:cs typeface="Times New Roman"/>
              </a:rPr>
              <a:t>efektywnego spędzania wolnego czasu i gospodarowania nim. </a:t>
            </a:r>
            <a:endParaRPr lang="pl-PL" sz="2900" dirty="0">
              <a:latin typeface="+mj-lt"/>
            </a:endParaRPr>
          </a:p>
          <a:p>
            <a:pPr lvl="0" algn="just">
              <a:lnSpc>
                <a:spcPct val="120000"/>
              </a:lnSpc>
            </a:pPr>
            <a:r>
              <a:rPr lang="pl-PL" sz="2900" dirty="0"/>
              <a:t>Uczenie samodzielności, przedsiębiorczości i odpowiedzialności poprzez realizację projektów uczniów - kontynuowanie prac i  akcji Samorządu Uczniowskiego. </a:t>
            </a:r>
          </a:p>
          <a:p>
            <a:pPr lvl="0" algn="just">
              <a:lnSpc>
                <a:spcPct val="120000"/>
              </a:lnSpc>
            </a:pPr>
            <a:r>
              <a:rPr lang="pl-PL" sz="2900" dirty="0"/>
              <a:t>Przypomnienie uczniom wymagań edukacyjnych z poszczególnych przedmiotów </a:t>
            </a:r>
            <a:r>
              <a:rPr lang="pl-PL" sz="2900" dirty="0" smtClean="0"/>
              <a:t>ze </a:t>
            </a:r>
            <a:r>
              <a:rPr lang="pl-PL" sz="2900" dirty="0"/>
              <a:t>szczególnym naciskiem na formy i sposoby  doceniania ich aktywności - 21 % ankietowanych uczniów uważa, że ich aktywność i odnoszone sukcesy nie są dostrzegane i pozytywnie oceniane.</a:t>
            </a:r>
          </a:p>
          <a:p>
            <a:pPr lvl="0" algn="just">
              <a:lnSpc>
                <a:spcPct val="120000"/>
              </a:lnSpc>
            </a:pPr>
            <a:r>
              <a:rPr lang="pl-PL" sz="2900" dirty="0"/>
              <a:t>Uaktywnienie grupy uczniów, która sporadycznie włącza się w działania podejmowane przez Szkołę i Samorząd Uczniowski.</a:t>
            </a:r>
          </a:p>
          <a:p>
            <a:pPr lvl="0" algn="just">
              <a:lnSpc>
                <a:spcPct val="120000"/>
              </a:lnSpc>
            </a:pPr>
            <a:r>
              <a:rPr lang="pl-PL" sz="2900" dirty="0"/>
              <a:t>Przypomnienie rodzicom w czasie wrześniowych spotkań, że sukcesy uczniów zamieszczane są na stronie internetowej</a:t>
            </a:r>
            <a:r>
              <a:rPr lang="pl-PL" sz="2900" dirty="0" smtClean="0"/>
              <a:t>, </a:t>
            </a:r>
            <a:r>
              <a:rPr lang="pl-PL" sz="2900" dirty="0"/>
              <a:t>przedstawiane na spotkaniach </a:t>
            </a:r>
            <a:r>
              <a:rPr lang="pl-PL" sz="2900" dirty="0" smtClean="0"/>
              <a:t>z </a:t>
            </a:r>
            <a:r>
              <a:rPr lang="pl-PL" sz="2900" dirty="0"/>
              <a:t>rodzicami oraz na akademii kończącej rok szkolny</a:t>
            </a:r>
            <a:r>
              <a:rPr lang="pl-PL" sz="2900" dirty="0" smtClean="0"/>
              <a:t>.</a:t>
            </a:r>
          </a:p>
          <a:p>
            <a:pPr algn="just">
              <a:lnSpc>
                <a:spcPct val="120000"/>
              </a:lnSpc>
              <a:spcAft>
                <a:spcPts val="0"/>
              </a:spcAft>
            </a:pPr>
            <a:r>
              <a:rPr lang="pl-PL" sz="2900" dirty="0">
                <a:latin typeface="+mj-lt"/>
                <a:ea typeface="Times New Roman"/>
                <a:cs typeface="Times New Roman"/>
              </a:rPr>
              <a:t>Zamieszczać ofertę zajęć dodatkowych nie tylko na stronie internetowej szkoły, ale także na tablicy informacyjnej, w salach lekcyjnych itp. Przedstawiać propozycje rodzicom podczas indywidualnych rozmów, by mogli zachęcić dzieci do zaangażowania w życie szkoły.</a:t>
            </a:r>
            <a:endParaRPr lang="pl-PL" sz="2900" dirty="0">
              <a:latin typeface="+mj-lt"/>
              <a:ea typeface="Calibri"/>
              <a:cs typeface="Times New Roman"/>
            </a:endParaRPr>
          </a:p>
          <a:p>
            <a:pPr lvl="0" algn="just"/>
            <a:endParaRPr lang="pl-PL" dirty="0"/>
          </a:p>
          <a:p>
            <a:endParaRPr lang="pl-PL" dirty="0"/>
          </a:p>
        </p:txBody>
      </p:sp>
    </p:spTree>
    <p:extLst>
      <p:ext uri="{BB962C8B-B14F-4D97-AF65-F5344CB8AC3E}">
        <p14:creationId xmlns:p14="http://schemas.microsoft.com/office/powerpoint/2010/main" val="1779117018"/>
      </p:ext>
    </p:extLst>
  </p:cSld>
  <p:clrMapOvr>
    <a:masterClrMapping/>
  </p:clrMapOvr>
  <p:transition spd="slow">
    <p:wipe/>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435608" y="260648"/>
            <a:ext cx="7498080" cy="5688632"/>
          </a:xfrm>
        </p:spPr>
        <p:txBody>
          <a:bodyPr>
            <a:normAutofit/>
          </a:bodyPr>
          <a:lstStyle/>
          <a:p>
            <a:pPr marL="82296" indent="0" algn="just">
              <a:buNone/>
            </a:pPr>
            <a:endParaRPr lang="pl-PL" sz="2000" b="1" dirty="0" smtClean="0"/>
          </a:p>
          <a:p>
            <a:pPr marL="82296" indent="0" algn="just">
              <a:buNone/>
            </a:pPr>
            <a:r>
              <a:rPr lang="pl-PL" sz="2000" b="1" dirty="0" smtClean="0">
                <a:sym typeface="Wingdings" panose="05000000000000000000" pitchFamily="2" charset="2"/>
              </a:rPr>
              <a:t> Do przemyślenia…..</a:t>
            </a:r>
            <a:endParaRPr lang="pl-PL" sz="2000" b="1" dirty="0"/>
          </a:p>
          <a:p>
            <a:pPr marL="82296" indent="0" algn="just">
              <a:buNone/>
            </a:pPr>
            <a:endParaRPr lang="pl-PL" sz="2000" b="1" dirty="0" smtClean="0"/>
          </a:p>
          <a:p>
            <a:pPr marL="82296" indent="0" algn="just">
              <a:buNone/>
            </a:pPr>
            <a:endParaRPr lang="pl-PL" sz="2000" b="1" dirty="0"/>
          </a:p>
          <a:p>
            <a:pPr marL="82296" indent="0" algn="just">
              <a:buNone/>
            </a:pPr>
            <a:r>
              <a:rPr lang="pl-PL" sz="2000" b="1" dirty="0" smtClean="0"/>
              <a:t>„Wyzwaniem</a:t>
            </a:r>
            <a:r>
              <a:rPr lang="pl-PL" sz="2000" dirty="0" smtClean="0"/>
              <a:t> </a:t>
            </a:r>
            <a:r>
              <a:rPr lang="pl-PL" sz="2000" dirty="0"/>
              <a:t>jest redefinicja pojęcia </a:t>
            </a:r>
            <a:r>
              <a:rPr lang="pl-PL" sz="2000" b="1" dirty="0"/>
              <a:t>„inicjatywy uczniowskie”</a:t>
            </a:r>
            <a:r>
              <a:rPr lang="pl-PL" sz="2000" dirty="0"/>
              <a:t>. W szkołach inaczej rozumiana jest aktywność uczniów – definiuje się ją przez uczestnictwo, nie poprzez inicjatywy. A właśnie inicjatywy uczniowskie wyraźnie podkreślane są w perspektywie tego wymagania, jak i powiązanego z nim: „Szkoła lub placówka realizuje koncepcję pracy ukierunkowaną na rozwój uczniów”. </a:t>
            </a:r>
            <a:endParaRPr lang="pl-PL" sz="2000" dirty="0" smtClean="0"/>
          </a:p>
          <a:p>
            <a:pPr marL="82296" indent="0" algn="just">
              <a:buNone/>
            </a:pPr>
            <a:r>
              <a:rPr lang="pl-PL" sz="2000" dirty="0" smtClean="0"/>
              <a:t>„Brak </a:t>
            </a:r>
            <a:r>
              <a:rPr lang="pl-PL" sz="2000" dirty="0"/>
              <a:t>wyraźnie widocznych inicjatyw uczniowskich jest prawdziwym wyzwaniem dla szkół ze względu na dominującą pozycję nauczyciela zarówno podczas lekcji, jak i w perspektywie planowania wydarzeń i uroczystości szkolnych. Dominacja inicjatyw nauczycielskich łatwo doprowadzić może do sytuacji, w której uczniowie nie podejmują odpowiedzialności za działania w szkole, nastawieni są natomiast na jej niekonstruktywną krytykę</a:t>
            </a:r>
            <a:r>
              <a:rPr lang="pl-PL" sz="2000" dirty="0" smtClean="0"/>
              <a:t>.”</a:t>
            </a:r>
            <a:endParaRPr lang="pl-PL" sz="2000" dirty="0"/>
          </a:p>
        </p:txBody>
      </p:sp>
    </p:spTree>
    <p:extLst>
      <p:ext uri="{BB962C8B-B14F-4D97-AF65-F5344CB8AC3E}">
        <p14:creationId xmlns:p14="http://schemas.microsoft.com/office/powerpoint/2010/main" val="3955883021"/>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435608" y="404664"/>
            <a:ext cx="7498080" cy="5843736"/>
          </a:xfrm>
        </p:spPr>
        <p:txBody>
          <a:bodyPr>
            <a:normAutofit/>
          </a:bodyPr>
          <a:lstStyle/>
          <a:p>
            <a:pPr marL="82296" indent="0">
              <a:buNone/>
            </a:pPr>
            <a:r>
              <a:rPr lang="pl-PL" b="1" dirty="0"/>
              <a:t>Celem ewaluacji było:</a:t>
            </a:r>
            <a:endParaRPr lang="pl-PL" dirty="0"/>
          </a:p>
          <a:p>
            <a:pPr lvl="0" algn="just"/>
            <a:r>
              <a:rPr lang="pl-PL" sz="2400" dirty="0"/>
              <a:t>zbadanie w szerokim zakresie aktywności naszych uczniów, ponieważ od tego </a:t>
            </a:r>
            <a:r>
              <a:rPr lang="pl-PL" sz="2400" dirty="0" smtClean="0"/>
              <a:t>w </a:t>
            </a:r>
            <a:r>
              <a:rPr lang="pl-PL" sz="2400" dirty="0"/>
              <a:t>dużym stopniu zależą efekty pracy szkoły. Aktywni uczniowie w szkole wpływają na osiąganie sukcesów w działalności dydaktycznej i wychowawczej. </a:t>
            </a:r>
          </a:p>
          <a:p>
            <a:pPr lvl="0" algn="just"/>
            <a:r>
              <a:rPr lang="pl-PL" sz="2400" dirty="0"/>
              <a:t>dostarczenie szkole pełnej, rzetelnej, a tym samym obiektywnej informacji o jej silnych i słabych stronach, </a:t>
            </a:r>
            <a:r>
              <a:rPr lang="pl-PL" sz="2400" dirty="0" smtClean="0"/>
              <a:t/>
            </a:r>
            <a:br>
              <a:rPr lang="pl-PL" sz="2400" dirty="0" smtClean="0"/>
            </a:br>
            <a:r>
              <a:rPr lang="pl-PL" sz="2400" dirty="0" smtClean="0"/>
              <a:t>o </a:t>
            </a:r>
            <a:r>
              <a:rPr lang="pl-PL" sz="2400" dirty="0"/>
              <a:t>jej wartościach i niedomaganiach oraz ustalenie, co można zrobić, żeby uczniowie aktywnie uczestniczyli </a:t>
            </a:r>
            <a:r>
              <a:rPr lang="pl-PL" sz="2400" dirty="0" smtClean="0"/>
              <a:t/>
            </a:r>
            <a:br>
              <a:rPr lang="pl-PL" sz="2400" dirty="0" smtClean="0"/>
            </a:br>
            <a:r>
              <a:rPr lang="pl-PL" sz="2400" dirty="0" smtClean="0"/>
              <a:t>w </a:t>
            </a:r>
            <a:r>
              <a:rPr lang="pl-PL" sz="2400" dirty="0"/>
              <a:t>zajęciach oraz innej działalności  prowadzonej przez szkołę.</a:t>
            </a:r>
          </a:p>
          <a:p>
            <a:pPr lvl="0" algn="just"/>
            <a:r>
              <a:rPr lang="pl-PL" sz="2400" dirty="0"/>
              <a:t>z</a:t>
            </a:r>
            <a:r>
              <a:rPr lang="pl-PL" sz="2400" dirty="0" smtClean="0"/>
              <a:t>większenie </a:t>
            </a:r>
            <a:r>
              <a:rPr lang="pl-PL" sz="2400" dirty="0"/>
              <a:t>aktywności uczniów poprzez zwiększenie różnorodności oferty  szkoły.</a:t>
            </a:r>
          </a:p>
          <a:p>
            <a:endParaRPr lang="pl-PL" dirty="0"/>
          </a:p>
        </p:txBody>
      </p:sp>
    </p:spTree>
    <p:extLst>
      <p:ext uri="{BB962C8B-B14F-4D97-AF65-F5344CB8AC3E}">
        <p14:creationId xmlns:p14="http://schemas.microsoft.com/office/powerpoint/2010/main" val="148859787"/>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idx="1"/>
          </p:nvPr>
        </p:nvSpPr>
        <p:spPr>
          <a:xfrm>
            <a:off x="1435100" y="333375"/>
            <a:ext cx="7499350" cy="6119961"/>
          </a:xfrm>
        </p:spPr>
        <p:txBody>
          <a:bodyPr>
            <a:noAutofit/>
          </a:bodyPr>
          <a:lstStyle/>
          <a:p>
            <a:pPr marL="82296" indent="0">
              <a:buNone/>
            </a:pPr>
            <a:r>
              <a:rPr lang="pl-PL" sz="2400" b="1" dirty="0"/>
              <a:t>Sformułowano szereg pytań </a:t>
            </a:r>
            <a:r>
              <a:rPr lang="pl-PL" sz="2400" b="1" dirty="0" smtClean="0"/>
              <a:t>szczegółowych. </a:t>
            </a:r>
          </a:p>
          <a:p>
            <a:pPr marL="82296" indent="0">
              <a:buNone/>
            </a:pPr>
            <a:endParaRPr lang="pl-PL" sz="2400" b="1" dirty="0" smtClean="0"/>
          </a:p>
          <a:p>
            <a:pPr marL="82296" indent="0">
              <a:buNone/>
            </a:pPr>
            <a:r>
              <a:rPr lang="pl-PL" sz="2400" b="1" dirty="0" smtClean="0"/>
              <a:t>Najważniejsze z </a:t>
            </a:r>
            <a:r>
              <a:rPr lang="pl-PL" sz="2400" b="1" dirty="0"/>
              <a:t>nich to</a:t>
            </a:r>
            <a:r>
              <a:rPr lang="pl-PL" sz="2400" b="1" dirty="0" smtClean="0"/>
              <a:t>:</a:t>
            </a:r>
            <a:endParaRPr lang="pl-PL" sz="2400" dirty="0"/>
          </a:p>
          <a:p>
            <a:pPr lvl="0" algn="just"/>
            <a:r>
              <a:rPr lang="pl-PL" sz="2400" dirty="0"/>
              <a:t>Czy uczniowie chętnie biorą udział w zajęciach </a:t>
            </a:r>
            <a:r>
              <a:rPr lang="pl-PL" sz="2400" dirty="0" smtClean="0"/>
              <a:t>obowiązkowych</a:t>
            </a:r>
            <a:r>
              <a:rPr lang="pl-PL" sz="2400" dirty="0"/>
              <a:t> </a:t>
            </a:r>
            <a:r>
              <a:rPr lang="pl-PL" sz="2400" dirty="0" smtClean="0"/>
              <a:t>i </a:t>
            </a:r>
            <a:r>
              <a:rPr lang="pl-PL" sz="2400" dirty="0"/>
              <a:t>dodatkowych? </a:t>
            </a:r>
          </a:p>
          <a:p>
            <a:pPr lvl="0" algn="just"/>
            <a:r>
              <a:rPr lang="pl-PL" sz="2400" dirty="0"/>
              <a:t>Kiedy i jak uczniowie zostali poinformowani o ofercie zajęć pozalekcyjnych? </a:t>
            </a:r>
          </a:p>
          <a:p>
            <a:pPr lvl="0" algn="just"/>
            <a:r>
              <a:rPr lang="pl-PL" sz="2400" dirty="0"/>
              <a:t>Czy wszyscy uczniowie mogą korzystać z zajęć? </a:t>
            </a:r>
          </a:p>
          <a:p>
            <a:pPr lvl="0" algn="just"/>
            <a:r>
              <a:rPr lang="pl-PL" sz="2400" dirty="0"/>
              <a:t>Jak nauczyciele pozyskują uczniów na zajęcia? </a:t>
            </a:r>
          </a:p>
          <a:p>
            <a:pPr lvl="0" algn="just"/>
            <a:r>
              <a:rPr lang="pl-PL" sz="2400" dirty="0"/>
              <a:t>Czy szkoła stwarza warunki do kreatywnej pracy uczniów? </a:t>
            </a:r>
          </a:p>
          <a:p>
            <a:pPr lvl="0" algn="just"/>
            <a:r>
              <a:rPr lang="pl-PL" sz="2400" dirty="0"/>
              <a:t>W jaki sposób uczniowie mogą wykazać się własną inicjatywą? </a:t>
            </a:r>
          </a:p>
          <a:p>
            <a:pPr lvl="0" algn="just"/>
            <a:r>
              <a:rPr lang="pl-PL" sz="2400" dirty="0"/>
              <a:t>Jak uczniowie oceniają atrakcyjność zajęć? </a:t>
            </a:r>
          </a:p>
        </p:txBody>
      </p:sp>
    </p:spTree>
    <p:extLst>
      <p:ext uri="{BB962C8B-B14F-4D97-AF65-F5344CB8AC3E}">
        <p14:creationId xmlns:p14="http://schemas.microsoft.com/office/powerpoint/2010/main" val="2776416711"/>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435608" y="332656"/>
            <a:ext cx="7498080" cy="5915744"/>
          </a:xfrm>
        </p:spPr>
        <p:txBody>
          <a:bodyPr>
            <a:normAutofit/>
          </a:bodyPr>
          <a:lstStyle/>
          <a:p>
            <a:pPr lvl="0" algn="just"/>
            <a:r>
              <a:rPr lang="pl-PL" sz="2400" dirty="0"/>
              <a:t>Czy uczniowie biorą udział w akcjach charytatywnych? </a:t>
            </a:r>
          </a:p>
          <a:p>
            <a:pPr lvl="0" algn="just"/>
            <a:r>
              <a:rPr lang="pl-PL" sz="2400" dirty="0"/>
              <a:t>Jaki wachlarz zajęć pozalekcyjnych placówka oferowała do tej pory? </a:t>
            </a:r>
          </a:p>
          <a:p>
            <a:pPr lvl="0" algn="just"/>
            <a:r>
              <a:rPr lang="pl-PL" sz="2400" dirty="0"/>
              <a:t>Jakie było zainteresowanie zajęciami pozalekcyjnymi ze strony uczniów? </a:t>
            </a:r>
          </a:p>
          <a:p>
            <a:pPr lvl="0" algn="just"/>
            <a:r>
              <a:rPr lang="pl-PL" sz="2400" dirty="0"/>
              <a:t>Które zajęcia cieszyły się największym zainteresowaniem i dlaczego? </a:t>
            </a:r>
            <a:endParaRPr lang="pl-PL" sz="2400" dirty="0" smtClean="0"/>
          </a:p>
          <a:p>
            <a:pPr marL="82296" lvl="0" indent="0" algn="just">
              <a:buNone/>
            </a:pPr>
            <a:endParaRPr lang="pl-PL" sz="2400" dirty="0"/>
          </a:p>
          <a:p>
            <a:pPr marL="82296" indent="0" algn="just">
              <a:buNone/>
            </a:pPr>
            <a:r>
              <a:rPr lang="pl-PL" sz="2400" b="1" u="sng" dirty="0"/>
              <a:t>Ujmując krótko:</a:t>
            </a:r>
            <a:r>
              <a:rPr lang="pl-PL" sz="2400" b="1" dirty="0"/>
              <a:t> przeprowadzając ewaluację chcieliśmy uzyskać odpowiedź na pytanie – jaka jest aktywność naszych uczniów, jaki szkoła ma na to wpływ, co należy zmienić lub dopracować, aby było lepiej. </a:t>
            </a:r>
          </a:p>
          <a:p>
            <a:pPr marL="82296" indent="0">
              <a:buNone/>
            </a:pPr>
            <a:endParaRPr lang="pl-PL" b="1" dirty="0"/>
          </a:p>
        </p:txBody>
      </p:sp>
    </p:spTree>
    <p:extLst>
      <p:ext uri="{BB962C8B-B14F-4D97-AF65-F5344CB8AC3E}">
        <p14:creationId xmlns:p14="http://schemas.microsoft.com/office/powerpoint/2010/main" val="2172420919"/>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435608" y="404664"/>
            <a:ext cx="7498080" cy="5843736"/>
          </a:xfrm>
        </p:spPr>
        <p:txBody>
          <a:bodyPr>
            <a:normAutofit fontScale="70000" lnSpcReduction="20000"/>
          </a:bodyPr>
          <a:lstStyle/>
          <a:p>
            <a:pPr marL="82296" indent="0">
              <a:buNone/>
            </a:pPr>
            <a:r>
              <a:rPr lang="pl-PL" b="1" dirty="0"/>
              <a:t>Opis danych - narzędzia, metody i grupa </a:t>
            </a:r>
            <a:r>
              <a:rPr lang="pl-PL" b="1" dirty="0" smtClean="0"/>
              <a:t>badawcza</a:t>
            </a:r>
            <a:endParaRPr lang="pl-PL" dirty="0"/>
          </a:p>
          <a:p>
            <a:pPr marL="82296" indent="0">
              <a:buNone/>
            </a:pPr>
            <a:endParaRPr lang="pl-PL" dirty="0"/>
          </a:p>
          <a:p>
            <a:pPr marL="82296" indent="0" algn="just">
              <a:buNone/>
            </a:pPr>
            <a:r>
              <a:rPr lang="pl-PL" dirty="0"/>
              <a:t>Zbieraniem danych zajął się zespół do spraw ewaluacji wewnętrznej .Badania przeprowadzane były głównie w drugim semestrze roku szkolnego 2016/2017, ale informacje różnego typu gromadzone były przez cały rok szkolny.  </a:t>
            </a:r>
          </a:p>
          <a:p>
            <a:pPr lvl="0"/>
            <a:r>
              <a:rPr lang="pl-PL" dirty="0"/>
              <a:t>przeprowadzanie i podsumowanie ankiet dla uczniów, </a:t>
            </a:r>
          </a:p>
          <a:p>
            <a:pPr lvl="0"/>
            <a:r>
              <a:rPr lang="pl-PL" dirty="0"/>
              <a:t>przeprowadzanie i podsumowanie ankiet dla nauczycieli,</a:t>
            </a:r>
          </a:p>
          <a:p>
            <a:pPr lvl="0"/>
            <a:r>
              <a:rPr lang="pl-PL" dirty="0"/>
              <a:t>przeprowadzanie i podsumowanie ankiet dla rodziców</a:t>
            </a:r>
          </a:p>
          <a:p>
            <a:pPr lvl="0"/>
            <a:r>
              <a:rPr lang="pl-PL" dirty="0"/>
              <a:t>przeprowadzanie wywiadów z wybranymi uczniami, </a:t>
            </a:r>
          </a:p>
          <a:p>
            <a:pPr lvl="0"/>
            <a:r>
              <a:rPr lang="pl-PL" dirty="0"/>
              <a:t>analizę wybranych imprez szkolnych. </a:t>
            </a:r>
          </a:p>
          <a:p>
            <a:pPr lvl="0"/>
            <a:r>
              <a:rPr lang="pl-PL" dirty="0" smtClean="0"/>
              <a:t>informacje </a:t>
            </a:r>
            <a:r>
              <a:rPr lang="pl-PL" dirty="0"/>
              <a:t>na temat działań Samorządu Uczniowskiego</a:t>
            </a:r>
          </a:p>
          <a:p>
            <a:pPr marL="82296" indent="0">
              <a:buNone/>
            </a:pPr>
            <a:endParaRPr lang="pl-PL" dirty="0"/>
          </a:p>
          <a:p>
            <a:pPr marL="82296" indent="0" algn="just">
              <a:buNone/>
            </a:pPr>
            <a:r>
              <a:rPr lang="pl-PL" dirty="0"/>
              <a:t>W wyniku badania pozyskano odpowiedzi na wszystkie zadane pytania w formie ilościowej (liczbowej i procentowej) oraz jakościowej (formułowanych wypowiedzi).</a:t>
            </a:r>
          </a:p>
          <a:p>
            <a:endParaRPr lang="pl-PL" dirty="0"/>
          </a:p>
        </p:txBody>
      </p:sp>
    </p:spTree>
    <p:extLst>
      <p:ext uri="{BB962C8B-B14F-4D97-AF65-F5344CB8AC3E}">
        <p14:creationId xmlns:p14="http://schemas.microsoft.com/office/powerpoint/2010/main" val="2528838805"/>
      </p:ext>
    </p:extLst>
  </p:cSld>
  <p:clrMapOvr>
    <a:masterClrMapping/>
  </p:clrMapOvr>
  <p:transition spd="slow">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zesilenie">
  <a:themeElements>
    <a:clrScheme name="Przesileni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Przesileni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rzesileni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2.xml><?xml version="1.0" encoding="utf-8"?>
<a:themeOverride xmlns:a="http://schemas.openxmlformats.org/drawingml/2006/main">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3.xml><?xml version="1.0" encoding="utf-8"?>
<a:themeOverride xmlns:a="http://schemas.openxmlformats.org/drawingml/2006/main">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4.xml><?xml version="1.0" encoding="utf-8"?>
<a:themeOverride xmlns:a="http://schemas.openxmlformats.org/drawingml/2006/main">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5.xml><?xml version="1.0" encoding="utf-8"?>
<a:themeOverride xmlns:a="http://schemas.openxmlformats.org/drawingml/2006/main">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6.xml><?xml version="1.0" encoding="utf-8"?>
<a:themeOverride xmlns:a="http://schemas.openxmlformats.org/drawingml/2006/main">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Solstice</Template>
  <TotalTime>359</TotalTime>
  <Words>3714</Words>
  <Application>Microsoft Office PowerPoint</Application>
  <PresentationFormat>Pokaz na ekranie (4:3)</PresentationFormat>
  <Paragraphs>490</Paragraphs>
  <Slides>58</Slides>
  <Notes>1</Notes>
  <HiddenSlides>0</HiddenSlides>
  <MMClips>0</MMClips>
  <ScaleCrop>false</ScaleCrop>
  <HeadingPairs>
    <vt:vector size="4" baseType="variant">
      <vt:variant>
        <vt:lpstr>Motyw</vt:lpstr>
      </vt:variant>
      <vt:variant>
        <vt:i4>1</vt:i4>
      </vt:variant>
      <vt:variant>
        <vt:lpstr>Tytuły slajdów</vt:lpstr>
      </vt:variant>
      <vt:variant>
        <vt:i4>58</vt:i4>
      </vt:variant>
    </vt:vector>
  </HeadingPairs>
  <TitlesOfParts>
    <vt:vector size="59" baseType="lpstr">
      <vt:lpstr>Przesilenie</vt:lpstr>
      <vt:lpstr>Prezentacja programu PowerPoint</vt:lpstr>
      <vt:lpstr>EWALUACJA – „Uczniowie są aktywni” </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2. Wyniki i analiza przeprowadzonych badań </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Wnioski i rekomendacje: </vt:lpstr>
      <vt:lpstr>Prezentacja programu PowerPoint</vt:lpstr>
      <vt:lpstr>Prezentacja programu PowerPoint</vt:lpstr>
      <vt:lpstr>Prezentacja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I&amp;P</dc:creator>
  <cp:lastModifiedBy>I&amp;P</cp:lastModifiedBy>
  <cp:revision>64</cp:revision>
  <dcterms:created xsi:type="dcterms:W3CDTF">2017-06-19T17:19:14Z</dcterms:created>
  <dcterms:modified xsi:type="dcterms:W3CDTF">2017-06-20T20:26:39Z</dcterms:modified>
</cp:coreProperties>
</file>